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2" y="1125973"/>
            <a:ext cx="8689976" cy="388978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Arash" panose="00000400000000000000" pitchFamily="2" charset="-78"/>
              </a:rPr>
              <a:t>به نام خدا</a:t>
            </a:r>
            <a:br>
              <a:rPr lang="fa-IR" dirty="0" smtClean="0">
                <a:solidFill>
                  <a:srgbClr val="FF0000"/>
                </a:solidFill>
                <a:cs typeface="B Arash" panose="00000400000000000000" pitchFamily="2" charset="-78"/>
              </a:rPr>
            </a:br>
            <a:r>
              <a:rPr lang="fa-IR" dirty="0" smtClean="0">
                <a:cs typeface="B Arash" panose="00000400000000000000" pitchFamily="2" charset="-78"/>
              </a:rPr>
              <a:t/>
            </a:r>
            <a:br>
              <a:rPr lang="fa-IR" dirty="0" smtClean="0">
                <a:cs typeface="B Arash" panose="00000400000000000000" pitchFamily="2" charset="-78"/>
              </a:rPr>
            </a:br>
            <a:r>
              <a:rPr lang="fa-IR" sz="6600" dirty="0" smtClean="0">
                <a:cs typeface="B Arash" panose="00000400000000000000" pitchFamily="2" charset="-78"/>
              </a:rPr>
              <a:t>مقدم همه شما عزیزان را گرامی می داریم . </a:t>
            </a:r>
            <a:endParaRPr lang="fa-IR" sz="6600" dirty="0">
              <a:cs typeface="B Aras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9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3" y="1080246"/>
            <a:ext cx="10968944" cy="2617695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سنت چهارم 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  <a:cs typeface="B Titr" panose="00000700000000000000" pitchFamily="2" charset="-78"/>
              </a:rPr>
              <a:t>،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سنت استقلال 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  <a:cs typeface="B Titr" panose="00000700000000000000" pitchFamily="2" charset="-78"/>
              </a:rPr>
              <a:t>ما ، اطمینان حاصل می کند تا هر گروه na  قادر باشد به بهترین نحو ممکن پیام رسانی کند . گروه های ما می توانند تصمیماتی بگیرند که هرچه بهتر نیازهای اعضایی که در جلسه شرکت می کنند را برآورده سازند . </a:t>
            </a:r>
            <a:endParaRPr lang="fa-IR" dirty="0">
              <a:solidFill>
                <a:schemeClr val="accent4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7348" y="3989668"/>
            <a:ext cx="10364452" cy="158638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آزادی و مسئولیت </a:t>
            </a:r>
            <a:r>
              <a:rPr lang="fa-IR" sz="3600" dirty="0" smtClean="0">
                <a:cs typeface="B Homa" panose="00000400000000000000" pitchFamily="2" charset="-78"/>
              </a:rPr>
              <a:t>،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دست در دست </a:t>
            </a:r>
            <a:r>
              <a:rPr lang="fa-IR" sz="3600" dirty="0" smtClean="0">
                <a:cs typeface="B Homa" panose="00000400000000000000" pitchFamily="2" charset="-78"/>
              </a:rPr>
              <a:t>یکدیگر هستند . گروه های ما مستقل هستند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اما</a:t>
            </a:r>
            <a:r>
              <a:rPr lang="fa-IR" sz="3600" dirty="0" smtClean="0">
                <a:cs typeface="B Homa" panose="00000400000000000000" pitchFamily="2" charset="-78"/>
              </a:rPr>
              <a:t> از آنها خواسته شده است تا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به دقت </a:t>
            </a:r>
            <a:r>
              <a:rPr lang="fa-IR" sz="3600" dirty="0" smtClean="0">
                <a:cs typeface="B Homa" panose="00000400000000000000" pitchFamily="2" charset="-78"/>
              </a:rPr>
              <a:t>مراقب رفتارهایی که بر «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na  در  کل تاثیر می گذارند </a:t>
            </a:r>
            <a:r>
              <a:rPr lang="fa-IR" sz="3600" dirty="0" smtClean="0">
                <a:cs typeface="B Homa" panose="00000400000000000000" pitchFamily="2" charset="-78"/>
              </a:rPr>
              <a:t>» باشند .</a:t>
            </a:r>
            <a:endParaRPr lang="fa-IR" sz="3600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336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9681" y="376986"/>
            <a:ext cx="10364452" cy="1150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مسئولیت گروه و اعضای آن :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4294967295"/>
          </p:nvPr>
        </p:nvSpPr>
        <p:spPr>
          <a:xfrm>
            <a:off x="191070" y="1487606"/>
            <a:ext cx="10112990" cy="45447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تهیه </a:t>
            </a: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تراز نامه از رفتار و چگونگی برگزاری جلسات</a:t>
            </a:r>
            <a:b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احترام به تنوع عقاید و و نظرات دیگران</a:t>
            </a:r>
            <a:b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حفظ همبستگی و اتحاد بعنوان اصل حیاتی na</a:t>
            </a:r>
            <a:b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 کمک ، حمایت و پشتیبانی از دیگر جلسات </a:t>
            </a:r>
            <a:b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بکارگیری عشق و علاقه بعنوان پایه و اساس تصمیمات</a:t>
            </a:r>
            <a:b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احساس مسئولیت برابر در حفظ خوشنامی و خدمات در na</a:t>
            </a:r>
            <a:b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 باز کذاشتن درب جلسات و خوش آمدگویی </a:t>
            </a:r>
            <a:b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حفظ استقلال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گروهی</a:t>
            </a:r>
            <a:endParaRPr lang="fa-IR" sz="2800" dirty="0">
              <a:cs typeface="B Vah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90484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0103" y="377587"/>
            <a:ext cx="9886154" cy="741529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اصول روحانی سنت چهارم </a:t>
            </a:r>
            <a:r>
              <a:rPr lang="fa-IR" dirty="0" smtClean="0">
                <a:cs typeface="B Titr" panose="00000700000000000000" pitchFamily="2" charset="-78"/>
              </a:rPr>
              <a:t>و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چگونگی بکارگیری</a:t>
            </a:r>
            <a:r>
              <a:rPr lang="fa-IR" dirty="0" smtClean="0">
                <a:cs typeface="B Titr" panose="00000700000000000000" pitchFamily="2" charset="-78"/>
              </a:rPr>
              <a:t> آن 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0376" y="2554405"/>
            <a:ext cx="11395881" cy="4303595"/>
          </a:xfrm>
        </p:spPr>
        <p:txBody>
          <a:bodyPr>
            <a:normAutofit/>
          </a:bodyPr>
          <a:lstStyle/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0000"/>
                </a:solidFill>
                <a:cs typeface="B Homa" panose="00000400000000000000" pitchFamily="2" charset="-78"/>
              </a:rPr>
              <a:t>روشن بینی </a:t>
            </a:r>
            <a:r>
              <a:rPr lang="fa-IR" sz="2800" dirty="0" smtClean="0">
                <a:cs typeface="B Homa" panose="00000400000000000000" pitchFamily="2" charset="-78"/>
              </a:rPr>
              <a:t>: پذیرا بودن روش های جدید برای برگزاری جلسات ، جذب تازه وارد و حفظ اعضا</a:t>
            </a:r>
          </a:p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اتحاد</a:t>
            </a:r>
            <a:r>
              <a:rPr lang="fa-IR" sz="2800" dirty="0">
                <a:cs typeface="B Homa" panose="00000400000000000000" pitchFamily="2" charset="-78"/>
              </a:rPr>
              <a:t> : قرار دادن همبستگی na  در راس مکنونات </a:t>
            </a:r>
            <a:r>
              <a:rPr lang="fa-IR" sz="2800" dirty="0" smtClean="0">
                <a:cs typeface="B Homa" panose="00000400000000000000" pitchFamily="2" charset="-78"/>
              </a:rPr>
              <a:t>قلبی</a:t>
            </a:r>
          </a:p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مسئولیت پذیری </a:t>
            </a:r>
            <a:r>
              <a:rPr lang="fa-IR" sz="2800" dirty="0">
                <a:cs typeface="B Homa" panose="00000400000000000000" pitchFamily="2" charset="-78"/>
              </a:rPr>
              <a:t>: انجام امور گروه توسط اعضا ، بدون وابستگی به خارج از گروه </a:t>
            </a:r>
            <a:endParaRPr lang="fa-IR" sz="2800" dirty="0" smtClean="0">
              <a:cs typeface="B Homa" panose="00000400000000000000" pitchFamily="2" charset="-78"/>
            </a:endParaRPr>
          </a:p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گمنامی</a:t>
            </a:r>
            <a:r>
              <a:rPr lang="fa-IR" sz="2800" dirty="0">
                <a:cs typeface="B Homa" panose="00000400000000000000" pitchFamily="2" charset="-78"/>
              </a:rPr>
              <a:t> : هر گروه از موقعیت و اهمیت مساوی با دیگر گروه ها ، در رساندن پیام برخوردار است . </a:t>
            </a:r>
          </a:p>
          <a:p>
            <a:pPr marL="457200" indent="-457200" algn="r">
              <a:buFont typeface="Wingdings" panose="05000000000000000000" pitchFamily="2" charset="2"/>
              <a:buChar char="ü"/>
            </a:pPr>
            <a:endParaRPr lang="fa-IR" sz="2800" dirty="0" smtClean="0">
              <a:cs typeface="B Homa" panose="00000400000000000000" pitchFamily="2" charset="-78"/>
            </a:endParaRPr>
          </a:p>
          <a:p>
            <a:pPr marL="457200" indent="-457200" algn="r">
              <a:buFont typeface="Wingdings" panose="05000000000000000000" pitchFamily="2" charset="2"/>
              <a:buChar char="ü"/>
            </a:pPr>
            <a:endParaRPr lang="fa-IR" sz="2800" dirty="0">
              <a:cs typeface="B Homa" panose="00000400000000000000" pitchFamily="2" charset="-78"/>
            </a:endParaRPr>
          </a:p>
          <a:p>
            <a:pPr marL="457200" indent="-457200" algn="r">
              <a:buFont typeface="Wingdings" panose="05000000000000000000" pitchFamily="2" charset="2"/>
              <a:buChar char="ü"/>
            </a:pPr>
            <a:endParaRPr lang="fa-IR" sz="2800" dirty="0" smtClean="0">
              <a:cs typeface="B Homa" panose="00000400000000000000" pitchFamily="2" charset="-78"/>
            </a:endParaRPr>
          </a:p>
          <a:p>
            <a:pPr marL="457200" indent="-457200" algn="r">
              <a:buFont typeface="Wingdings" panose="05000000000000000000" pitchFamily="2" charset="2"/>
              <a:buChar char="ü"/>
            </a:pPr>
            <a:endParaRPr lang="fa-IR" sz="2800" dirty="0" smtClean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878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479" y="1756011"/>
            <a:ext cx="10364452" cy="3427245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سنت 3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 ما را از نیاز به قضاوت درباره دیگر اعضا رها می سازد . </a:t>
            </a:r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سنت 4 و 5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به همراه به ما یادآوری می کنند که روش های بسیاری برای رسیدن به هدف مان داریم . تا جاییکه </a:t>
            </a:r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رساندن پیام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هدف و اولویت اول ما باشد</a:t>
            </a:r>
            <a:b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</a:b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روش ها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، </a:t>
            </a:r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فورمت ها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، </a:t>
            </a:r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شخصیت ها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و </a:t>
            </a:r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فرهنگ های گوناگون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به ما </a:t>
            </a:r>
            <a:r>
              <a:rPr lang="fa-IR" sz="4000" dirty="0" smtClean="0">
                <a:solidFill>
                  <a:srgbClr val="FF0000"/>
                </a:solidFill>
                <a:cs typeface="B Mah" panose="00000400000000000000" pitchFamily="2" charset="-78"/>
              </a:rPr>
              <a:t>کمک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ah" panose="00000400000000000000" pitchFamily="2" charset="-78"/>
              </a:rPr>
              <a:t>خواهند کرد . </a:t>
            </a:r>
            <a:endParaRPr lang="fa-IR" sz="4000" dirty="0">
              <a:solidFill>
                <a:schemeClr val="accent6">
                  <a:lumMod val="50000"/>
                </a:schemeClr>
              </a:solidFill>
              <a:cs typeface="B Ma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22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از بذل عنایت و توجهی که داشتید ، نهایت امتنان را داریم . </a:t>
            </a:r>
            <a:endParaRPr lang="fa-IR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13775" y="2934269"/>
            <a:ext cx="10364452" cy="2856932"/>
          </a:xfrm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FF0000"/>
                </a:solidFill>
                <a:cs typeface="B Vahid" panose="00000700000000000000" pitchFamily="2" charset="-78"/>
              </a:rPr>
              <a:t>به امید دیدار در کارگاه های بعدی – خدا نگهدار</a:t>
            </a:r>
            <a:endParaRPr lang="fa-IR" sz="5400" dirty="0">
              <a:solidFill>
                <a:srgbClr val="FF0000"/>
              </a:solidFill>
              <a:cs typeface="B Vah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11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9847" y="1206655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fa-IR" sz="6700" dirty="0" smtClean="0">
                <a:solidFill>
                  <a:schemeClr val="accent6">
                    <a:lumMod val="50000"/>
                  </a:schemeClr>
                </a:solidFill>
                <a:cs typeface="B Vahid" panose="00000700000000000000" pitchFamily="2" charset="-78"/>
              </a:rPr>
              <a:t>کارگاه آموزشی(2)</a:t>
            </a:r>
            <a:r>
              <a:rPr lang="fa-IR" sz="6700" dirty="0" smtClean="0">
                <a:cs typeface="B Vahid" panose="00000700000000000000" pitchFamily="2" charset="-78"/>
              </a:rPr>
              <a:t/>
            </a:r>
            <a:br>
              <a:rPr lang="fa-IR" sz="6700" dirty="0" smtClean="0">
                <a:cs typeface="B Vahid" panose="00000700000000000000" pitchFamily="2" charset="-78"/>
              </a:rPr>
            </a:br>
            <a:r>
              <a:rPr lang="fa-IR" sz="6700" dirty="0" smtClean="0">
                <a:cs typeface="B Vahid" panose="00000700000000000000" pitchFamily="2" charset="-78"/>
              </a:rPr>
              <a:t> </a:t>
            </a:r>
            <a:r>
              <a:rPr lang="fa-IR" sz="6700" dirty="0" smtClean="0">
                <a:solidFill>
                  <a:srgbClr val="FF0000"/>
                </a:solidFill>
                <a:cs typeface="B Vahid" panose="00000700000000000000" pitchFamily="2" charset="-78"/>
              </a:rPr>
              <a:t>« ارتباط و اتحاد »</a:t>
            </a:r>
            <a:r>
              <a:rPr lang="fa-IR" sz="6700" dirty="0" smtClean="0">
                <a:cs typeface="B Vahid" panose="00000700000000000000" pitchFamily="2" charset="-78"/>
              </a:rPr>
              <a:t/>
            </a:r>
            <a:br>
              <a:rPr lang="fa-IR" sz="6700" dirty="0" smtClean="0">
                <a:cs typeface="B Vahid" panose="00000700000000000000" pitchFamily="2" charset="-78"/>
              </a:rPr>
            </a:br>
            <a:r>
              <a:rPr lang="fa-IR" sz="6700" dirty="0" smtClean="0">
                <a:cs typeface="B Vahid" panose="00000700000000000000" pitchFamily="2" charset="-78"/>
              </a:rPr>
              <a:t>با محوریت </a:t>
            </a:r>
            <a:r>
              <a:rPr lang="fa-IR" sz="6700" dirty="0" smtClean="0">
                <a:solidFill>
                  <a:srgbClr val="FF0000"/>
                </a:solidFill>
                <a:cs typeface="B Vahid" panose="00000700000000000000" pitchFamily="2" charset="-78"/>
              </a:rPr>
              <a:t>سنت سوم </a:t>
            </a:r>
            <a:r>
              <a:rPr lang="fa-IR" sz="67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Vahid" panose="00000700000000000000" pitchFamily="2" charset="-78"/>
              </a:rPr>
              <a:t>و</a:t>
            </a:r>
            <a:r>
              <a:rPr lang="fa-IR" sz="6700" dirty="0" smtClean="0">
                <a:solidFill>
                  <a:srgbClr val="FF0000"/>
                </a:solidFill>
                <a:cs typeface="B Vahid" panose="00000700000000000000" pitchFamily="2" charset="-78"/>
              </a:rPr>
              <a:t> سنت چهارم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339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5400" dirty="0" smtClean="0">
                <a:solidFill>
                  <a:srgbClr val="FF0000"/>
                </a:solidFill>
                <a:cs typeface="B Titr" panose="00000700000000000000" pitchFamily="2" charset="-78"/>
              </a:rPr>
              <a:t>عضویت</a:t>
            </a:r>
            <a:r>
              <a:rPr lang="fa-IR" sz="5400" dirty="0" smtClean="0">
                <a:cs typeface="B Titr" panose="00000700000000000000" pitchFamily="2" charset="-78"/>
              </a:rPr>
              <a:t> در </a:t>
            </a:r>
            <a:r>
              <a:rPr lang="fa-IR" sz="5400" dirty="0" smtClean="0">
                <a:solidFill>
                  <a:srgbClr val="FF0000"/>
                </a:solidFill>
                <a:latin typeface="074-CAI978" panose="02060403020205090404" pitchFamily="18" charset="0"/>
                <a:cs typeface="B Titr" panose="00000700000000000000" pitchFamily="2" charset="-78"/>
              </a:rPr>
              <a:t>na</a:t>
            </a:r>
            <a:r>
              <a:rPr lang="fa-IR" sz="5400" dirty="0" smtClean="0">
                <a:cs typeface="B Titr" panose="00000700000000000000" pitchFamily="2" charset="-78"/>
              </a:rPr>
              <a:t> :</a:t>
            </a:r>
            <a:endParaRPr lang="fa-IR" sz="5400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86" y="2367093"/>
            <a:ext cx="3298976" cy="576262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چگونگی کمک کردن به او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0" y="4610099"/>
            <a:ext cx="10261520" cy="1976719"/>
          </a:xfrm>
        </p:spPr>
        <p:txBody>
          <a:bodyPr>
            <a:normAutofit/>
          </a:bodyPr>
          <a:lstStyle/>
          <a:p>
            <a:r>
              <a:rPr lang="fa-IR" sz="4000" dirty="0" smtClean="0">
                <a:cs typeface="B Titr" panose="00000700000000000000" pitchFamily="2" charset="-78"/>
              </a:rPr>
              <a:t>تا زمانی که برای قطع مصرف </a:t>
            </a:r>
            <a:r>
              <a:rPr lang="fa-IR" sz="4000" dirty="0" smtClean="0">
                <a:solidFill>
                  <a:srgbClr val="FF0000"/>
                </a:solidFill>
                <a:cs typeface="B Titr" panose="00000700000000000000" pitchFamily="2" charset="-78"/>
              </a:rPr>
              <a:t>تمایل</a:t>
            </a:r>
            <a:r>
              <a:rPr lang="fa-IR" sz="4000" dirty="0" smtClean="0">
                <a:cs typeface="B Titr" panose="00000700000000000000" pitchFamily="2" charset="-78"/>
              </a:rPr>
              <a:t> داریم ، حق ما برای </a:t>
            </a:r>
            <a:r>
              <a:rPr lang="fa-IR" sz="4000" dirty="0" smtClean="0">
                <a:solidFill>
                  <a:srgbClr val="00B050"/>
                </a:solidFill>
                <a:cs typeface="B Titr" panose="00000700000000000000" pitchFamily="2" charset="-78"/>
              </a:rPr>
              <a:t>عضویت در NA</a:t>
            </a:r>
            <a:r>
              <a:rPr lang="fa-IR" sz="4000" dirty="0" smtClean="0">
                <a:cs typeface="B Titr" panose="00000700000000000000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anose="00000700000000000000" pitchFamily="2" charset="-78"/>
              </a:rPr>
              <a:t>بدون قید و شرط </a:t>
            </a:r>
            <a:r>
              <a:rPr lang="fa-IR" sz="4000" dirty="0" smtClean="0">
                <a:cs typeface="B Titr" panose="00000700000000000000" pitchFamily="2" charset="-78"/>
              </a:rPr>
              <a:t>است .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تمایل به آزادی تازه وارد 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751729" y="3428999"/>
            <a:ext cx="4383742" cy="726141"/>
          </a:xfrm>
        </p:spPr>
        <p:txBody>
          <a:bodyPr>
            <a:noAutofit/>
          </a:bodyPr>
          <a:lstStyle/>
          <a:p>
            <a:r>
              <a:rPr lang="fa-IR" sz="3600" dirty="0">
                <a:cs typeface="B Titr" panose="00000700000000000000" pitchFamily="2" charset="-78"/>
              </a:rPr>
              <a:t>یک تصمیم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کاملا</a:t>
            </a:r>
            <a:r>
              <a:rPr lang="fa-IR" sz="3600" dirty="0">
                <a:cs typeface="B Titr" panose="00000700000000000000" pitchFamily="2" charset="-78"/>
              </a:rPr>
              <a:t> شخصی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743909" y="2367093"/>
            <a:ext cx="3901243" cy="576262"/>
          </a:xfrm>
        </p:spPr>
        <p:txBody>
          <a:bodyPr/>
          <a:lstStyle/>
          <a:p>
            <a:r>
              <a:rPr lang="fa-IR" sz="3600" dirty="0" smtClean="0">
                <a:solidFill>
                  <a:srgbClr val="FF0000"/>
                </a:solidFill>
                <a:cs typeface="B Arash" panose="00000400000000000000" pitchFamily="2" charset="-78"/>
              </a:rPr>
              <a:t>تنها</a:t>
            </a:r>
            <a:r>
              <a:rPr lang="fa-IR" sz="3600" dirty="0" smtClean="0">
                <a:cs typeface="B Arash" panose="00000400000000000000" pitchFamily="2" charset="-78"/>
              </a:rPr>
              <a:t> مسئله مورد توجه ؟  </a:t>
            </a:r>
            <a:endParaRPr lang="fa-IR" sz="3600" dirty="0">
              <a:cs typeface="B Arash" panose="00000400000000000000" pitchFamily="2" charset="-7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973298" y="3429000"/>
            <a:ext cx="3304928" cy="1181099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عضویت</a:t>
            </a:r>
            <a:r>
              <a:rPr lang="fa-IR" sz="3600" dirty="0" smtClean="0">
                <a:cs typeface="B Titr" panose="00000700000000000000" pitchFamily="2" charset="-78"/>
              </a:rPr>
              <a:t> در </a:t>
            </a:r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NA</a:t>
            </a:r>
            <a:r>
              <a:rPr lang="fa-IR" sz="3600" dirty="0" smtClean="0">
                <a:cs typeface="B Titr" panose="00000700000000000000" pitchFamily="2" charset="-78"/>
              </a:rPr>
              <a:t>   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=</a:t>
            </a:r>
            <a:r>
              <a:rPr lang="fa-IR" sz="3600" dirty="0" smtClean="0">
                <a:cs typeface="B Titr" panose="00000700000000000000" pitchFamily="2" charset="-78"/>
              </a:rPr>
              <a:t> </a:t>
            </a:r>
            <a:endParaRPr lang="fa-IR" sz="3600" dirty="0">
              <a:cs typeface="B Titr" panose="00000700000000000000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951467" y="2533373"/>
            <a:ext cx="698623" cy="40998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4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108738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دلایل </a:t>
            </a:r>
            <a:r>
              <a:rPr lang="fa-IR" dirty="0" smtClean="0">
                <a:cs typeface="B Titr" panose="00000700000000000000" pitchFamily="2" charset="-78"/>
              </a:rPr>
              <a:t>ورود یک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تازه وارد </a:t>
            </a:r>
            <a:r>
              <a:rPr lang="fa-IR" dirty="0" smtClean="0">
                <a:cs typeface="B Titr" panose="00000700000000000000" pitchFamily="2" charset="-78"/>
              </a:rPr>
              <a:t>به یک جلسه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؟؟؟؟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162" y="2633659"/>
            <a:ext cx="3298976" cy="5762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یا هر دلیل دیگری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722" y="1842025"/>
            <a:ext cx="3291521" cy="5762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کنجکاوی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73298" y="1790831"/>
            <a:ext cx="3304928" cy="5762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تسکین درد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-353501" y="3659295"/>
            <a:ext cx="11278226" cy="2418775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تمایل ، </a:t>
            </a:r>
            <a:r>
              <a:rPr lang="fa-IR" sz="3600" dirty="0" smtClean="0">
                <a:cs typeface="B Homa" panose="00000400000000000000" pitchFamily="2" charset="-78"/>
              </a:rPr>
              <a:t>مشهود و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قابل اندازه گیری</a:t>
            </a:r>
            <a:r>
              <a:rPr lang="fa-IR" sz="3600" dirty="0" smtClean="0">
                <a:cs typeface="B Homa" panose="00000400000000000000" pitchFamily="2" charset="-78"/>
              </a:rPr>
              <a:t> نیست </a:t>
            </a:r>
          </a:p>
          <a:p>
            <a:r>
              <a:rPr lang="fa-IR" sz="3600" dirty="0" smtClean="0">
                <a:cs typeface="B Homa" panose="00000400000000000000" pitchFamily="2" charset="-78"/>
              </a:rPr>
              <a:t>و می تواند </a:t>
            </a:r>
          </a:p>
          <a:p>
            <a:r>
              <a:rPr lang="fa-IR" sz="3600" dirty="0" smtClean="0">
                <a:cs typeface="B Homa" panose="00000400000000000000" pitchFamily="2" charset="-78"/>
              </a:rPr>
              <a:t>ترکیبی از :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درماندگی</a:t>
            </a:r>
            <a:r>
              <a:rPr lang="fa-IR" sz="3600" dirty="0" smtClean="0">
                <a:cs typeface="B Homa" panose="00000400000000000000" pitchFamily="2" charset="-78"/>
              </a:rPr>
              <a:t> ،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شهامت</a:t>
            </a:r>
            <a:r>
              <a:rPr lang="fa-IR" sz="3600" dirty="0" smtClean="0">
                <a:cs typeface="B Homa" panose="00000400000000000000" pitchFamily="2" charset="-78"/>
              </a:rPr>
              <a:t> ،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اندوه </a:t>
            </a:r>
            <a:r>
              <a:rPr lang="fa-IR" sz="3600" dirty="0" smtClean="0">
                <a:cs typeface="B Homa" panose="00000400000000000000" pitchFamily="2" charset="-78"/>
              </a:rPr>
              <a:t>و</a:t>
            </a:r>
            <a:r>
              <a:rPr lang="fa-IR" sz="3600" dirty="0" smtClean="0">
                <a:solidFill>
                  <a:srgbClr val="00B050"/>
                </a:solidFill>
                <a:cs typeface="B Homa" panose="00000400000000000000" pitchFamily="2" charset="-78"/>
              </a:rPr>
              <a:t> امید </a:t>
            </a:r>
            <a:r>
              <a:rPr lang="fa-IR" sz="3600" dirty="0" smtClean="0">
                <a:cs typeface="B Homa" panose="00000400000000000000" pitchFamily="2" charset="-78"/>
              </a:rPr>
              <a:t>باشد .</a:t>
            </a:r>
            <a:endParaRPr lang="fa-IR" sz="3600" dirty="0">
              <a:cs typeface="B Homa" panose="00000400000000000000" pitchFamily="2" charset="-78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3926542" y="2633659"/>
            <a:ext cx="342900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1" eaLnBrk="1" latinLnBrk="0" hangingPunct="1">
              <a:lnSpc>
                <a:spcPct val="85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ctr">
              <a:lnSpc>
                <a:spcPct val="85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a-IR" sz="2400" b="0" dirty="0">
                <a:solidFill>
                  <a:srgbClr val="FF0000"/>
                </a:solidFill>
                <a:cs typeface="B Titr" panose="00000700000000000000" pitchFamily="2" charset="-78"/>
              </a:rPr>
              <a:t>اجبارخانواده یا دادگاه</a:t>
            </a: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8326798" y="2725344"/>
            <a:ext cx="2597927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1" eaLnBrk="1" latinLnBrk="0" hangingPunct="1">
              <a:lnSpc>
                <a:spcPct val="85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قطع مصرف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066174" y="1994836"/>
            <a:ext cx="3298976" cy="5762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تمسخر</a:t>
            </a:r>
          </a:p>
        </p:txBody>
      </p:sp>
    </p:spTree>
    <p:extLst>
      <p:ext uri="{BB962C8B-B14F-4D97-AF65-F5344CB8AC3E}">
        <p14:creationId xmlns:p14="http://schemas.microsoft.com/office/powerpoint/2010/main" val="18484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9" grpId="0"/>
      <p:bldP spid="10" grpId="0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تصمیم گیری </a:t>
            </a:r>
            <a:r>
              <a:rPr lang="fa-IR" dirty="0" smtClean="0">
                <a:cs typeface="B Titr" panose="00000700000000000000" pitchFamily="2" charset="-78"/>
              </a:rPr>
              <a:t>همراه با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 تعهد </a:t>
            </a:r>
            <a:r>
              <a:rPr lang="fa-IR" dirty="0" smtClean="0">
                <a:cs typeface="B Titr" panose="00000700000000000000" pitchFamily="2" charset="-78"/>
              </a:rPr>
              <a:t>برای ما به چه معناست  ؟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751" y="2310596"/>
            <a:ext cx="3298976" cy="576262"/>
          </a:xfrm>
        </p:spPr>
        <p:txBody>
          <a:bodyPr/>
          <a:lstStyle/>
          <a:p>
            <a:r>
              <a:rPr lang="fa-IR" dirty="0">
                <a:solidFill>
                  <a:srgbClr val="0070C0"/>
                </a:solidFill>
                <a:cs typeface="B Homa" panose="00000400000000000000" pitchFamily="2" charset="-78"/>
              </a:rPr>
              <a:t>حق اشتباه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13502" y="2323002"/>
            <a:ext cx="3291521" cy="576262"/>
          </a:xfrm>
        </p:spPr>
        <p:txBody>
          <a:bodyPr/>
          <a:lstStyle/>
          <a:p>
            <a:r>
              <a:rPr lang="fa-IR" dirty="0">
                <a:solidFill>
                  <a:srgbClr val="0070C0"/>
                </a:solidFill>
                <a:cs typeface="B Homa" panose="00000400000000000000" pitchFamily="2" charset="-78"/>
              </a:rPr>
              <a:t>حق انتخاب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295209" y="3885487"/>
            <a:ext cx="10354862" cy="1447800"/>
          </a:xfrm>
        </p:spPr>
        <p:txBody>
          <a:bodyPr>
            <a:noAutofit/>
          </a:bodyPr>
          <a:lstStyle/>
          <a:p>
            <a:r>
              <a:rPr lang="fa-IR" sz="3600" dirty="0" smtClean="0">
                <a:cs typeface="B Homa" panose="00000400000000000000" pitchFamily="2" charset="-78"/>
              </a:rPr>
              <a:t>شاید قبل از تصمیم به عضویت در NA برای مدتی در جلسات شرکت کنیم ،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ولی</a:t>
            </a:r>
            <a:r>
              <a:rPr lang="fa-IR" sz="3600" dirty="0" smtClean="0">
                <a:cs typeface="B Homa" panose="00000400000000000000" pitchFamily="2" charset="-78"/>
              </a:rPr>
              <a:t> بعد از گرفتن تصمیم است که </a:t>
            </a:r>
            <a:r>
              <a:rPr lang="fa-IR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تحول</a:t>
            </a:r>
            <a:r>
              <a:rPr lang="fa-IR" sz="3600" dirty="0" smtClean="0">
                <a:cs typeface="B Homa" panose="00000400000000000000" pitchFamily="2" charset="-78"/>
              </a:rPr>
              <a:t> در زندگی ما شروع می شود .</a:t>
            </a:r>
            <a:endParaRPr lang="fa-IR" sz="3600" dirty="0">
              <a:cs typeface="B Homa" panose="00000400000000000000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031194" y="2278911"/>
            <a:ext cx="3765984" cy="664444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B Homa" panose="00000400000000000000" pitchFamily="2" charset="-78"/>
              </a:rPr>
              <a:t>پیاده کردن اصول در رفتار شخصی </a:t>
            </a:r>
            <a:endParaRPr lang="fa-IR" dirty="0">
              <a:solidFill>
                <a:srgbClr val="0070C0"/>
              </a:solidFill>
              <a:cs typeface="B Homa" panose="00000400000000000000" pitchFamily="2" charset="-78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637120" y="3123910"/>
            <a:ext cx="3908133" cy="5762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1" eaLnBrk="1" latinLnBrk="0" hangingPunct="1">
              <a:lnSpc>
                <a:spcPct val="85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>
                <a:solidFill>
                  <a:srgbClr val="0070C0"/>
                </a:solidFill>
                <a:cs typeface="B Homa" panose="00000400000000000000" pitchFamily="2" charset="-78"/>
              </a:rPr>
              <a:t>عدم تحمیل عقاید</a:t>
            </a:r>
          </a:p>
        </p:txBody>
      </p:sp>
    </p:spTree>
    <p:extLst>
      <p:ext uri="{BB962C8B-B14F-4D97-AF65-F5344CB8AC3E}">
        <p14:creationId xmlns:p14="http://schemas.microsoft.com/office/powerpoint/2010/main" val="405112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552" y="461682"/>
            <a:ext cx="9180485" cy="640976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مسئولیت ما </a:t>
            </a:r>
            <a:r>
              <a:rPr lang="fa-IR" dirty="0" smtClean="0">
                <a:cs typeface="B Titr" panose="00000700000000000000" pitchFamily="2" charset="-78"/>
              </a:rPr>
              <a:t>بعنوان</a:t>
            </a:r>
            <a:r>
              <a:rPr lang="fa-IR" dirty="0" smtClean="0">
                <a:solidFill>
                  <a:srgbClr val="92D050"/>
                </a:solidFill>
                <a:cs typeface="B Titr" panose="00000700000000000000" pitchFamily="2" charset="-78"/>
              </a:rPr>
              <a:t> </a:t>
            </a:r>
            <a:r>
              <a:rPr lang="fa-IR" i="1" dirty="0" smtClean="0">
                <a:solidFill>
                  <a:srgbClr val="92D050"/>
                </a:solidFill>
                <a:cs typeface="B Titr" panose="00000700000000000000" pitchFamily="2" charset="-78"/>
              </a:rPr>
              <a:t>اعضای</a:t>
            </a:r>
            <a:r>
              <a:rPr lang="fa-IR" dirty="0" smtClean="0">
                <a:solidFill>
                  <a:srgbClr val="92D050"/>
                </a:solidFill>
                <a:cs typeface="B Titr" panose="00000700000000000000" pitchFamily="2" charset="-78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انجمن ؟؟؟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4812" y="1331259"/>
            <a:ext cx="11443447" cy="3617259"/>
          </a:xfrm>
        </p:spPr>
        <p:txBody>
          <a:bodyPr/>
          <a:lstStyle/>
          <a:p>
            <a:pPr marL="342900" indent="-342900" algn="r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پذیرفتن همه معتادان 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، در معتادان گمنام هیچ شرط و شروطی وجود ندارد.</a:t>
            </a:r>
          </a:p>
          <a:p>
            <a:pPr marL="342900" indent="-342900" algn="r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تحمل در برابر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کسانی که مانند ما فکر نمی کنند 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و مشارکت نمی کنند .</a:t>
            </a:r>
          </a:p>
          <a:p>
            <a:pPr marL="342900" indent="-342900" algn="r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از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قضاوت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 ،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طبقه بندی 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و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داوری اخلاقی 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در مورد دیگران خودداری کنیم .</a:t>
            </a:r>
          </a:p>
          <a:p>
            <a:pPr marL="342900" indent="-342900" algn="r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برخورد محبت آمیز 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بدون توجه به هرگونه اشکالی که دارند .</a:t>
            </a:r>
          </a:p>
          <a:p>
            <a:pPr marL="342900" indent="-342900" algn="r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کمک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 و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تشویق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 یکدیگر ، نه انتقاد و طرد یکدیگر</a:t>
            </a:r>
          </a:p>
          <a:p>
            <a:pPr marL="342900" indent="-342900" algn="r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خوش آمدگویی گرم 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و یکسان و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احترام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 و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همدلی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 به شکلی که تازه وارد احساس کند که NA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خانه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 اوست .</a:t>
            </a:r>
          </a:p>
          <a:p>
            <a:pPr marL="342900" indent="-342900" algn="r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اجازه دادن به اعضاء که به </a:t>
            </a:r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طریق خود </a:t>
            </a:r>
            <a:r>
              <a:rPr lang="fa-IR" dirty="0" smtClean="0">
                <a:solidFill>
                  <a:srgbClr val="7030A0"/>
                </a:solidFill>
                <a:cs typeface="B Homa" panose="00000400000000000000" pitchFamily="2" charset="-78"/>
              </a:rPr>
              <a:t>بهبودی را حاصل کنند .</a:t>
            </a:r>
          </a:p>
          <a:p>
            <a:pPr marL="342900" indent="-342900" algn="r"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158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5340825"/>
          </a:xfrm>
        </p:spPr>
        <p:txBody>
          <a:bodyPr>
            <a:normAutofit fontScale="90000"/>
          </a:bodyPr>
          <a:lstStyle/>
          <a:p>
            <a:r>
              <a:rPr lang="fa-IR" sz="4800" dirty="0" smtClean="0">
                <a:solidFill>
                  <a:srgbClr val="0070C0"/>
                </a:solidFill>
                <a:cs typeface="B Vahid" panose="00000700000000000000" pitchFamily="2" charset="-78"/>
              </a:rPr>
              <a:t>وقتی متوجه شدیم که </a:t>
            </a:r>
            <a:r>
              <a:rPr lang="fa-IR" sz="4800" dirty="0" smtClean="0">
                <a:solidFill>
                  <a:srgbClr val="FF0000"/>
                </a:solidFill>
                <a:cs typeface="B Vahid" panose="00000700000000000000" pitchFamily="2" charset="-78"/>
              </a:rPr>
              <a:t>نه با مواد مخدر </a:t>
            </a:r>
            <a:r>
              <a:rPr lang="fa-IR" sz="4800" dirty="0" smtClean="0">
                <a:solidFill>
                  <a:srgbClr val="0070C0"/>
                </a:solidFill>
                <a:cs typeface="B Vahid" panose="00000700000000000000" pitchFamily="2" charset="-78"/>
              </a:rPr>
              <a:t>و </a:t>
            </a:r>
            <a:r>
              <a:rPr lang="fa-IR" sz="4800" dirty="0" smtClean="0">
                <a:solidFill>
                  <a:srgbClr val="FF0000"/>
                </a:solidFill>
                <a:cs typeface="B Vahid" panose="00000700000000000000" pitchFamily="2" charset="-78"/>
              </a:rPr>
              <a:t>نه بدون آن </a:t>
            </a:r>
            <a:r>
              <a:rPr lang="fa-IR" sz="4800" dirty="0" smtClean="0">
                <a:solidFill>
                  <a:srgbClr val="0070C0"/>
                </a:solidFill>
                <a:cs typeface="B Vahid" panose="00000700000000000000" pitchFamily="2" charset="-78"/>
              </a:rPr>
              <a:t>، نمی توانیم زندگی کنیم ، بجای شکنجه خود ، دست کمک به سوی NA دراز کردیم . </a:t>
            </a:r>
            <a:r>
              <a:rPr lang="fa-IR" sz="4800" dirty="0" smtClean="0">
                <a:solidFill>
                  <a:srgbClr val="FF0000"/>
                </a:solidFill>
                <a:cs typeface="B Vahid" panose="00000700000000000000" pitchFamily="2" charset="-78"/>
              </a:rPr>
              <a:t>هریک از ما </a:t>
            </a:r>
            <a:r>
              <a:rPr lang="fa-IR" sz="4800" dirty="0" smtClean="0">
                <a:solidFill>
                  <a:srgbClr val="0070C0"/>
                </a:solidFill>
                <a:cs typeface="B Vahid" panose="00000700000000000000" pitchFamily="2" charset="-78"/>
              </a:rPr>
              <a:t>نقشی در </a:t>
            </a:r>
            <a:r>
              <a:rPr lang="fa-IR" sz="4800" dirty="0" smtClean="0">
                <a:solidFill>
                  <a:srgbClr val="FF0000"/>
                </a:solidFill>
                <a:cs typeface="B Vahid" panose="00000700000000000000" pitchFamily="2" charset="-78"/>
              </a:rPr>
              <a:t>پذیرا بودن دیگران </a:t>
            </a:r>
            <a:r>
              <a:rPr lang="fa-IR" sz="4800" dirty="0" smtClean="0">
                <a:solidFill>
                  <a:srgbClr val="0070C0"/>
                </a:solidFill>
                <a:cs typeface="B Vahid" panose="00000700000000000000" pitchFamily="2" charset="-78"/>
              </a:rPr>
              <a:t>در انجمن به عهده داریم ، جهت انجام این کار لازم است تا ما شک و تردیدهای خود را درباره بهبودی دیگران بررسی کنیم .</a:t>
            </a:r>
            <a:endParaRPr lang="fa-IR" sz="4800" dirty="0">
              <a:solidFill>
                <a:srgbClr val="0070C0"/>
              </a:solidFill>
              <a:cs typeface="B Vah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82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548" y="336645"/>
            <a:ext cx="10364452" cy="1150961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اصول روحانی </a:t>
            </a:r>
            <a:r>
              <a:rPr lang="fa-IR" dirty="0" smtClean="0">
                <a:solidFill>
                  <a:srgbClr val="0070C0"/>
                </a:solidFill>
                <a:cs typeface="B Titr" panose="00000700000000000000" pitchFamily="2" charset="-78"/>
              </a:rPr>
              <a:t>سنت 3 و چگونگی بکار گیری آن :</a:t>
            </a:r>
            <a:endParaRPr lang="fa-IR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070" y="1487606"/>
            <a:ext cx="11368584" cy="2361063"/>
          </a:xfrm>
        </p:spPr>
        <p:txBody>
          <a:bodyPr/>
          <a:lstStyle/>
          <a:p>
            <a:pPr marL="342900" indent="-342900" algn="r"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rgbClr val="FF0000"/>
                </a:solidFill>
                <a:cs typeface="B Vahid" panose="00000700000000000000" pitchFamily="2" charset="-78"/>
              </a:rPr>
              <a:t>تحمل </a:t>
            </a:r>
            <a:r>
              <a:rPr lang="fa-IR" sz="2800" dirty="0" smtClean="0">
                <a:cs typeface="B Vahid" panose="00000700000000000000" pitchFamily="2" charset="-78"/>
              </a:rPr>
              <a:t>: هرگز از یاد نبریم که ما هم نقاط ضعف داریم و نسبت به هیچکدام از اعضای جلسه برتری نداریم .</a:t>
            </a:r>
          </a:p>
          <a:p>
            <a:pPr marL="342900" indent="-342900" algn="r"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rgbClr val="FF0000"/>
                </a:solidFill>
                <a:cs typeface="B Vahid" panose="00000700000000000000" pitchFamily="2" charset="-78"/>
              </a:rPr>
              <a:t>همدردی</a:t>
            </a:r>
            <a:r>
              <a:rPr lang="fa-IR" sz="2800" dirty="0" smtClean="0">
                <a:cs typeface="B Vahid" panose="00000700000000000000" pitchFamily="2" charset="-78"/>
              </a:rPr>
              <a:t> : مهربانی و عطوفت پایه تمام خدمات ما می باشد .</a:t>
            </a:r>
          </a:p>
          <a:p>
            <a:pPr marL="342900" indent="-342900" algn="r"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rgbClr val="FF0000"/>
                </a:solidFill>
                <a:cs typeface="B Vahid" panose="00000700000000000000" pitchFamily="2" charset="-78"/>
              </a:rPr>
              <a:t>تواضع </a:t>
            </a:r>
            <a:r>
              <a:rPr lang="fa-IR" sz="2800" dirty="0" smtClean="0">
                <a:cs typeface="B Vahid" panose="00000700000000000000" pitchFamily="2" charset="-78"/>
              </a:rPr>
              <a:t>: ما نمی توانیم پیش بینی کنیم که یک معتاد تا چه اندازه برای شنیدن پیام آمادگی دارد .</a:t>
            </a:r>
          </a:p>
          <a:p>
            <a:pPr marL="342900" indent="-342900" algn="r"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rgbClr val="FF0000"/>
                </a:solidFill>
                <a:cs typeface="B Vahid" panose="00000700000000000000" pitchFamily="2" charset="-78"/>
              </a:rPr>
              <a:t>گمنامی</a:t>
            </a:r>
            <a:r>
              <a:rPr lang="fa-IR" sz="2800" dirty="0" smtClean="0">
                <a:cs typeface="B Vahid" panose="00000700000000000000" pitchFamily="2" charset="-78"/>
              </a:rPr>
              <a:t> : همه اعضا با هم یکسان هستند و در NA عضو درجه یک و درجه دو وجود ندارد . </a:t>
            </a:r>
            <a:endParaRPr lang="fa-IR" sz="2800" dirty="0">
              <a:cs typeface="B Vah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1070" y="3944203"/>
            <a:ext cx="11368584" cy="2197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>
                <a:solidFill>
                  <a:srgbClr val="FFC000"/>
                </a:solidFill>
                <a:cs typeface="B Titr" panose="00000700000000000000" pitchFamily="2" charset="-78"/>
              </a:rPr>
              <a:t>برابری بنیادی مان به این معنی نیست که تفاوت هایمان ناپدید شده و اهمیتی ندارند.</a:t>
            </a:r>
          </a:p>
          <a:p>
            <a:r>
              <a:rPr lang="fa-IR" dirty="0" smtClean="0">
                <a:solidFill>
                  <a:srgbClr val="FFC000"/>
                </a:solidFill>
                <a:cs typeface="B Titr" panose="00000700000000000000" pitchFamily="2" charset="-78"/>
              </a:rPr>
              <a:t>تفاوت هایمان توانایی ما را برای خدمت کردن عمیق می کنند .</a:t>
            </a:r>
            <a:endParaRPr lang="fa-IR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615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122" y="582305"/>
            <a:ext cx="7511443" cy="741528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سنت چهارم </a:t>
            </a:r>
            <a:r>
              <a:rPr lang="fa-IR" dirty="0" smtClean="0">
                <a:cs typeface="B Titr" panose="00000700000000000000" pitchFamily="2" charset="-78"/>
              </a:rPr>
              <a:t>ما چه می گوید ؟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65" y="1586753"/>
            <a:ext cx="10814847" cy="5002306"/>
          </a:xfrm>
        </p:spPr>
        <p:txBody>
          <a:bodyPr/>
          <a:lstStyle/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fa-IR" sz="3200" dirty="0" smtClean="0">
                <a:solidFill>
                  <a:srgbClr val="00B050"/>
                </a:solidFill>
                <a:cs typeface="B Vahid" panose="00000700000000000000" pitchFamily="2" charset="-78"/>
              </a:rPr>
              <a:t>تنوع و گوناگونی تجارب </a:t>
            </a:r>
            <a:r>
              <a:rPr lang="fa-IR" sz="3200" dirty="0" smtClean="0">
                <a:cs typeface="B Vahid" panose="00000700000000000000" pitchFamily="2" charset="-78"/>
              </a:rPr>
              <a:t>، یاری دهنده خدمات در NA            افزایش آزادی در na </a:t>
            </a:r>
          </a:p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fa-IR" sz="3200" dirty="0" smtClean="0">
                <a:solidFill>
                  <a:srgbClr val="00B050"/>
                </a:solidFill>
                <a:cs typeface="B Vahid" panose="00000700000000000000" pitchFamily="2" charset="-78"/>
              </a:rPr>
              <a:t>رشد گروه ها </a:t>
            </a:r>
            <a:r>
              <a:rPr lang="fa-IR" sz="3200" dirty="0" smtClean="0">
                <a:cs typeface="B Vahid" panose="00000700000000000000" pitchFamily="2" charset="-78"/>
              </a:rPr>
              <a:t>باعث پیدایش روشهای متنوع پیام رسانی – شکل گیری</a:t>
            </a:r>
            <a:r>
              <a:rPr lang="fa-IR" sz="3200" dirty="0" smtClean="0">
                <a:solidFill>
                  <a:srgbClr val="FFC000"/>
                </a:solidFill>
                <a:cs typeface="B Vahid" panose="00000700000000000000" pitchFamily="2" charset="-78"/>
              </a:rPr>
              <a:t> شخصیت </a:t>
            </a:r>
            <a:r>
              <a:rPr lang="fa-IR" sz="3200" dirty="0" smtClean="0">
                <a:cs typeface="B Vahid" panose="00000700000000000000" pitchFamily="2" charset="-78"/>
              </a:rPr>
              <a:t>گروهی</a:t>
            </a:r>
          </a:p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fa-IR" sz="3200" dirty="0" smtClean="0">
                <a:solidFill>
                  <a:srgbClr val="00B050"/>
                </a:solidFill>
                <a:cs typeface="B Vahid" panose="00000700000000000000" pitchFamily="2" charset="-78"/>
              </a:rPr>
              <a:t>روح استقلال گروهی </a:t>
            </a:r>
            <a:r>
              <a:rPr lang="fa-IR" sz="3200" dirty="0" smtClean="0">
                <a:cs typeface="B Vahid" panose="00000700000000000000" pitchFamily="2" charset="-78"/>
              </a:rPr>
              <a:t>: کمک کردن به اعضا مطابق با نیاز آنها ، با درنظر داشتن هدف اصلی</a:t>
            </a:r>
          </a:p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fa-IR" sz="3200" dirty="0" smtClean="0">
                <a:solidFill>
                  <a:srgbClr val="00B050"/>
                </a:solidFill>
                <a:cs typeface="B Vahid" panose="00000700000000000000" pitchFamily="2" charset="-78"/>
              </a:rPr>
              <a:t>داشتن تعادل در </a:t>
            </a:r>
            <a:r>
              <a:rPr lang="fa-IR" sz="3200" dirty="0" smtClean="0">
                <a:cs typeface="B Vahid" panose="00000700000000000000" pitchFamily="2" charset="-78"/>
              </a:rPr>
              <a:t>: استقلال گروهی ، مسئولیت حفظ همبستگی ، اتحاد na</a:t>
            </a:r>
          </a:p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fa-IR" sz="3200" dirty="0" smtClean="0">
                <a:solidFill>
                  <a:srgbClr val="00B050"/>
                </a:solidFill>
                <a:cs typeface="B Vahid" panose="00000700000000000000" pitchFamily="2" charset="-78"/>
              </a:rPr>
              <a:t>دقت در هنگام تصمیم گیری </a:t>
            </a:r>
            <a:r>
              <a:rPr lang="fa-IR" sz="3200" dirty="0" smtClean="0">
                <a:cs typeface="B Vahid" panose="00000700000000000000" pitchFamily="2" charset="-78"/>
              </a:rPr>
              <a:t>: فکرکردن به گروه های دیگر ، تازه واردان ، محله و همسایگان ، شرایط محیطی و مکان برگزاری جلسه ، توجه به حفظ خوشنامی انجمن در جامعه  </a:t>
            </a:r>
          </a:p>
          <a:p>
            <a:endParaRPr lang="fa-IR" sz="3200" dirty="0"/>
          </a:p>
        </p:txBody>
      </p:sp>
      <p:sp>
        <p:nvSpPr>
          <p:cNvPr id="9" name="Left Arrow 8"/>
          <p:cNvSpPr/>
          <p:nvPr/>
        </p:nvSpPr>
        <p:spPr>
          <a:xfrm>
            <a:off x="3521122" y="2216760"/>
            <a:ext cx="559558" cy="21836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186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187</TotalTime>
  <Words>773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074-CAI978</vt:lpstr>
      <vt:lpstr>Arial</vt:lpstr>
      <vt:lpstr>B Arash</vt:lpstr>
      <vt:lpstr>B Homa</vt:lpstr>
      <vt:lpstr>B Mah</vt:lpstr>
      <vt:lpstr>B Titr</vt:lpstr>
      <vt:lpstr>B Vahid</vt:lpstr>
      <vt:lpstr>Times New Roman</vt:lpstr>
      <vt:lpstr>Tw Cen MT</vt:lpstr>
      <vt:lpstr>Wingdings</vt:lpstr>
      <vt:lpstr>Droplet</vt:lpstr>
      <vt:lpstr>به نام خدا  مقدم همه شما عزیزان را گرامی می داریم . </vt:lpstr>
      <vt:lpstr>کارگاه آموزشی(2)  « ارتباط و اتحاد » با محوریت سنت سوم و سنت چهارم </vt:lpstr>
      <vt:lpstr>عضویت در na :</vt:lpstr>
      <vt:lpstr>دلایل ورود یک تازه وارد به یک جلسه ؟؟؟؟</vt:lpstr>
      <vt:lpstr>تصمیم گیری همراه با تعهد برای ما به چه معناست  ؟</vt:lpstr>
      <vt:lpstr>مسئولیت ما بعنوان اعضای انجمن ؟؟؟</vt:lpstr>
      <vt:lpstr>وقتی متوجه شدیم که نه با مواد مخدر و نه بدون آن ، نمی توانیم زندگی کنیم ، بجای شکنجه خود ، دست کمک به سوی NA دراز کردیم . هریک از ما نقشی در پذیرا بودن دیگران در انجمن به عهده داریم ، جهت انجام این کار لازم است تا ما شک و تردیدهای خود را درباره بهبودی دیگران بررسی کنیم .</vt:lpstr>
      <vt:lpstr>اصول روحانی سنت 3 و چگونگی بکار گیری آن :</vt:lpstr>
      <vt:lpstr>سنت چهارم ما چه می گوید ؟</vt:lpstr>
      <vt:lpstr>سنت چهارم ، سنت استقلال ما ، اطمینان حاصل می کند تا هر گروه na  قادر باشد به بهترین نحو ممکن پیام رسانی کند . گروه های ما می توانند تصمیماتی بگیرند که هرچه بهتر نیازهای اعضایی که در جلسه شرکت می کنند را برآورده سازند . </vt:lpstr>
      <vt:lpstr>PowerPoint Presentation</vt:lpstr>
      <vt:lpstr>اصول روحانی سنت چهارم و چگونگی بکارگیری آن :</vt:lpstr>
      <vt:lpstr>سنت 3 ما را از نیاز به قضاوت درباره دیگر اعضا رها می سازد . سنت 4 و 5 به همراه به ما یادآوری می کنند که روش های بسیاری برای رسیدن به هدف مان داریم . تا جاییکه رساندن پیام هدف و اولویت اول ما باشد  روش ها، فورمت ها ، شخصیت ها و فرهنگ های گوناگون به ما کمک خواهند کرد . </vt:lpstr>
      <vt:lpstr>از بذل عنایت و توجهی که داشتید ، نهایت امتنان را داریم 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مقدم همه شما عزیزان را گرامی می داریم . </dc:title>
  <dc:creator>M.REZA</dc:creator>
  <cp:lastModifiedBy>akam</cp:lastModifiedBy>
  <cp:revision>34</cp:revision>
  <dcterms:created xsi:type="dcterms:W3CDTF">2019-07-02T11:38:32Z</dcterms:created>
  <dcterms:modified xsi:type="dcterms:W3CDTF">2020-11-01T14:17:53Z</dcterms:modified>
</cp:coreProperties>
</file>