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9" r:id="rId2"/>
    <p:sldId id="280" r:id="rId3"/>
    <p:sldId id="256" r:id="rId4"/>
    <p:sldId id="257" r:id="rId5"/>
    <p:sldId id="258" r:id="rId6"/>
    <p:sldId id="259" r:id="rId7"/>
    <p:sldId id="260" r:id="rId8"/>
    <p:sldId id="261" r:id="rId9"/>
    <p:sldId id="262" r:id="rId10"/>
    <p:sldId id="263" r:id="rId11"/>
    <p:sldId id="264" r:id="rId12"/>
    <p:sldId id="265" r:id="rId13"/>
    <p:sldId id="275" r:id="rId14"/>
    <p:sldId id="266" r:id="rId15"/>
    <p:sldId id="267" r:id="rId16"/>
    <p:sldId id="268" r:id="rId17"/>
    <p:sldId id="276" r:id="rId18"/>
    <p:sldId id="269" r:id="rId19"/>
    <p:sldId id="270" r:id="rId20"/>
    <p:sldId id="271" r:id="rId21"/>
    <p:sldId id="272" r:id="rId22"/>
    <p:sldId id="273"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33"/>
    <a:srgbClr val="993300"/>
    <a:srgbClr val="FF0066"/>
    <a:srgbClr val="CC0000"/>
    <a:srgbClr val="FF9999"/>
    <a:srgbClr val="660033"/>
    <a:srgbClr val="C910EE"/>
    <a:srgbClr val="0BAB1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73" d="100"/>
          <a:sy n="73" d="100"/>
        </p:scale>
        <p:origin x="798" y="-12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208" y="0"/>
            <a:ext cx="12091791" cy="6857999"/>
          </a:xfrm>
          <a:prstGeom prst="rect">
            <a:avLst/>
          </a:prstGeom>
        </p:spPr>
      </p:pic>
    </p:spTree>
    <p:extLst>
      <p:ext uri="{BB962C8B-B14F-4D97-AF65-F5344CB8AC3E}">
        <p14:creationId xmlns:p14="http://schemas.microsoft.com/office/powerpoint/2010/main" val="2702056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76197"/>
            <a:ext cx="8596668" cy="3131507"/>
          </a:xfrm>
        </p:spPr>
        <p:txBody>
          <a:bodyPr>
            <a:normAutofit fontScale="90000"/>
          </a:bodyPr>
          <a:lstStyle/>
          <a:p>
            <a:pPr marL="342900" lvl="0" indent="-342900" algn="r">
              <a:lnSpc>
                <a:spcPct val="107000"/>
              </a:lnSpc>
              <a:tabLst>
                <a:tab pos="165735" algn="r"/>
              </a:tabLst>
            </a:pPr>
            <a:r>
              <a:rPr lang="fa-IR" sz="4000" b="1" u="sng" dirty="0">
                <a:solidFill>
                  <a:srgbClr val="C00000"/>
                </a:solidFill>
                <a:latin typeface="Calibri" panose="020F0502020204030204" pitchFamily="34" charset="0"/>
                <a:ea typeface="Calibri" panose="020F0502020204030204" pitchFamily="34" charset="0"/>
                <a:cs typeface="Arial" panose="020B0604020202020204" pitchFamily="34" charset="0"/>
              </a:rPr>
              <a:t>سوالات </a:t>
            </a:r>
            <a:r>
              <a:rPr lang="fa-IR" sz="4000" b="1" u="sng" dirty="0" smtClean="0">
                <a:solidFill>
                  <a:srgbClr val="C00000"/>
                </a:solidFill>
                <a:latin typeface="Calibri" panose="020F0502020204030204" pitchFamily="34" charset="0"/>
                <a:ea typeface="Calibri" panose="020F0502020204030204" pitchFamily="34" charset="0"/>
                <a:cs typeface="Arial" panose="020B0604020202020204" pitchFamily="34" charset="0"/>
              </a:rPr>
              <a:t>کارگاهی </a:t>
            </a:r>
            <a:r>
              <a:rPr lang="fa-IR" sz="4000"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
            </a:r>
            <a:br>
              <a:rPr lang="fa-IR" sz="4000" b="1" dirty="0" smtClean="0">
                <a:solidFill>
                  <a:srgbClr val="000000"/>
                </a:solidFill>
                <a:latin typeface="Calibri" panose="020F0502020204030204" pitchFamily="34" charset="0"/>
                <a:ea typeface="Calibri" panose="020F0502020204030204" pitchFamily="34" charset="0"/>
                <a:cs typeface="Arial" panose="020B0604020202020204" pitchFamily="34" charset="0"/>
              </a:rPr>
            </a:br>
            <a:r>
              <a:rPr lang="fa-IR" sz="2400" dirty="0" smtClean="0">
                <a:latin typeface="Calibri" panose="020F0502020204030204" pitchFamily="34" charset="0"/>
                <a:ea typeface="Calibri" panose="020F0502020204030204" pitchFamily="34" charset="0"/>
                <a:cs typeface="Arial" panose="020B0604020202020204" pitchFamily="34" charset="0"/>
              </a:rPr>
              <a:t/>
            </a:r>
            <a:br>
              <a:rPr lang="fa-IR" sz="2400" dirty="0" smtClean="0">
                <a:latin typeface="Calibri" panose="020F0502020204030204" pitchFamily="34" charset="0"/>
                <a:ea typeface="Calibri" panose="020F0502020204030204" pitchFamily="34" charset="0"/>
                <a:cs typeface="Arial" panose="020B0604020202020204" pitchFamily="34" charset="0"/>
              </a:rPr>
            </a:br>
            <a:r>
              <a:rPr lang="fa-IR" b="1" dirty="0" smtClean="0">
                <a:solidFill>
                  <a:srgbClr val="800000"/>
                </a:solidFill>
                <a:latin typeface="Calibri" panose="020F0502020204030204" pitchFamily="34" charset="0"/>
                <a:ea typeface="Calibri" panose="020F0502020204030204" pitchFamily="34" charset="0"/>
                <a:cs typeface="Arial" panose="020B0604020202020204" pitchFamily="34" charset="0"/>
              </a:rPr>
              <a:t> </a:t>
            </a:r>
            <a:r>
              <a:rPr lang="fa-IR" b="1" dirty="0">
                <a:solidFill>
                  <a:srgbClr val="800000"/>
                </a:solidFill>
                <a:latin typeface="Lucida Bright" panose="02040602050505020304" pitchFamily="18" charset="0"/>
                <a:ea typeface="Calibri" panose="020F0502020204030204" pitchFamily="34" charset="0"/>
                <a:cs typeface="B Mehr" panose="00000700000000000000" pitchFamily="2" charset="-78"/>
              </a:rPr>
              <a:t>چگونه خدماتی که انجام می دهیم میتواند درراستای منابع مشترک ما باشد؟</a:t>
            </a:r>
            <a:r>
              <a:rPr lang="en-US" sz="2400" dirty="0">
                <a:solidFill>
                  <a:srgbClr val="800000"/>
                </a:solidFill>
                <a:latin typeface="Lucida Bright" panose="02040602050505020304" pitchFamily="18" charset="0"/>
                <a:ea typeface="Calibri" panose="020F0502020204030204" pitchFamily="34" charset="0"/>
                <a:cs typeface="B Mehr" panose="00000700000000000000" pitchFamily="2" charset="-78"/>
              </a:rPr>
              <a:t/>
            </a:r>
            <a:br>
              <a:rPr lang="en-US" sz="2400" dirty="0">
                <a:solidFill>
                  <a:srgbClr val="800000"/>
                </a:solidFill>
                <a:latin typeface="Lucida Bright" panose="02040602050505020304" pitchFamily="18" charset="0"/>
                <a:ea typeface="Calibri" panose="020F0502020204030204" pitchFamily="34" charset="0"/>
                <a:cs typeface="B Mehr" panose="00000700000000000000" pitchFamily="2" charset="-78"/>
              </a:rPr>
            </a:br>
            <a:r>
              <a:rPr lang="fa-IR" b="1" dirty="0">
                <a:solidFill>
                  <a:srgbClr val="800000"/>
                </a:solidFill>
                <a:latin typeface="Lucida Bright" panose="02040602050505020304" pitchFamily="18" charset="0"/>
                <a:ea typeface="Calibri" panose="020F0502020204030204" pitchFamily="34" charset="0"/>
                <a:cs typeface="B Mehr" panose="00000700000000000000" pitchFamily="2" charset="-78"/>
              </a:rPr>
              <a:t>ازچه راههایی می توانیم به حس اتحاد و سطح محلی و فرای آن کمک کنیم؟</a:t>
            </a:r>
            <a:r>
              <a:rPr lang="en-US" sz="2400" dirty="0">
                <a:solidFill>
                  <a:srgbClr val="800000"/>
                </a:solidFill>
                <a:latin typeface="Calibri" panose="020F0502020204030204" pitchFamily="34" charset="0"/>
                <a:ea typeface="Calibri" panose="020F0502020204030204" pitchFamily="34" charset="0"/>
                <a:cs typeface="Mj_Marpich" panose="00000400000000000000" pitchFamily="2" charset="-78"/>
              </a:rPr>
              <a:t/>
            </a:r>
            <a:br>
              <a:rPr lang="en-US" sz="2400" dirty="0">
                <a:solidFill>
                  <a:srgbClr val="800000"/>
                </a:solidFill>
                <a:latin typeface="Calibri" panose="020F0502020204030204" pitchFamily="34" charset="0"/>
                <a:ea typeface="Calibri" panose="020F0502020204030204" pitchFamily="34" charset="0"/>
                <a:cs typeface="Mj_Marpich" panose="00000400000000000000" pitchFamily="2" charset="-78"/>
              </a:rPr>
            </a:br>
            <a:endParaRPr lang="fa-IR" dirty="0">
              <a:solidFill>
                <a:srgbClr val="800000"/>
              </a:solidFill>
              <a:cs typeface="Mj_Marpich" panose="00000400000000000000" pitchFamily="2" charset="-78"/>
            </a:endParaRPr>
          </a:p>
        </p:txBody>
      </p:sp>
      <p:sp>
        <p:nvSpPr>
          <p:cNvPr id="3" name="Content Placeholder 2"/>
          <p:cNvSpPr>
            <a:spLocks noGrp="1"/>
          </p:cNvSpPr>
          <p:nvPr>
            <p:ph idx="1"/>
          </p:nvPr>
        </p:nvSpPr>
        <p:spPr>
          <a:xfrm>
            <a:off x="677334" y="3958225"/>
            <a:ext cx="8596668" cy="2083137"/>
          </a:xfrm>
        </p:spPr>
        <p:txBody>
          <a:bodyPr>
            <a:normAutofit fontScale="92500" lnSpcReduction="20000"/>
          </a:bodyPr>
          <a:lstStyle/>
          <a:p>
            <a:pPr>
              <a:lnSpc>
                <a:spcPct val="107000"/>
              </a:lnSpc>
              <a:tabLst>
                <a:tab pos="165735" algn="r"/>
              </a:tabLst>
            </a:pPr>
            <a:r>
              <a:rPr lang="fa-IR" sz="3500" b="1" dirty="0">
                <a:solidFill>
                  <a:srgbClr val="990033"/>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dr" panose="00000400000000000000" pitchFamily="2" charset="-78"/>
              </a:rPr>
              <a:t>خدمت همراه با مسئولیت پذیری ، راًس قرار دادن منابع مشترک ، حمایت ازخدمتگزاران وخدمت ، حفظ روحیه وحدت بین اعضاء</a:t>
            </a:r>
            <a:endParaRPr lang="en-US" sz="2600" b="1" dirty="0">
              <a:solidFill>
                <a:srgbClr val="990033"/>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nSpc>
                <a:spcPct val="107000"/>
              </a:lnSpc>
              <a:tabLst>
                <a:tab pos="165735" algn="r"/>
              </a:tabLst>
            </a:pPr>
            <a:r>
              <a:rPr lang="fa-IR" sz="3500" b="1" dirty="0" smtClean="0">
                <a:solidFill>
                  <a:srgbClr val="990033"/>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dr" panose="00000400000000000000" pitchFamily="2" charset="-78"/>
              </a:rPr>
              <a:t>حمایت </a:t>
            </a:r>
            <a:r>
              <a:rPr lang="fa-IR" sz="3500" b="1" dirty="0">
                <a:solidFill>
                  <a:srgbClr val="990033"/>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dr" panose="00000400000000000000" pitchFamily="2" charset="-78"/>
              </a:rPr>
              <a:t>و شرکت موًثر درجلسات اداری گروه و ارائه پیشنهادات طرحهای سازنده به ساختار</a:t>
            </a:r>
            <a:endParaRPr lang="en-US" sz="2600" b="1" dirty="0">
              <a:solidFill>
                <a:srgbClr val="990033"/>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134651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7786"/>
            <a:ext cx="8596668" cy="3432132"/>
          </a:xfrm>
        </p:spPr>
        <p:txBody>
          <a:bodyPr>
            <a:normAutofit fontScale="90000"/>
          </a:bodyPr>
          <a:lstStyle/>
          <a:p>
            <a:pPr algn="r">
              <a:lnSpc>
                <a:spcPct val="107000"/>
              </a:lnSpc>
              <a:tabLst>
                <a:tab pos="165735" algn="r"/>
              </a:tabLst>
            </a:pPr>
            <a:r>
              <a:rPr lang="fa-IR" sz="4900" b="1" u="sng" dirty="0">
                <a:solidFill>
                  <a:schemeClr val="tx1"/>
                </a:solidFill>
                <a:latin typeface="Marlett" pitchFamily="2" charset="2"/>
                <a:ea typeface="Calibri" panose="020F0502020204030204" pitchFamily="34" charset="0"/>
                <a:cs typeface="Arial" panose="020B0604020202020204" pitchFamily="34" charset="0"/>
              </a:rPr>
              <a:t>سنت2</a:t>
            </a:r>
            <a:r>
              <a:rPr lang="en-US" sz="2400" dirty="0">
                <a:latin typeface="Calibri" panose="020F0502020204030204" pitchFamily="34" charset="0"/>
                <a:ea typeface="Calibri" panose="020F0502020204030204" pitchFamily="34" charset="0"/>
                <a:cs typeface="Arial" panose="020B0604020202020204" pitchFamily="34" charset="0"/>
              </a:rPr>
              <a:t/>
            </a:r>
            <a:br>
              <a:rPr lang="en-US" sz="2400" dirty="0">
                <a:latin typeface="Calibri" panose="020F0502020204030204" pitchFamily="34" charset="0"/>
                <a:ea typeface="Calibri" panose="020F0502020204030204" pitchFamily="34" charset="0"/>
                <a:cs typeface="Arial" panose="020B0604020202020204" pitchFamily="34" charset="0"/>
              </a:rPr>
            </a:br>
            <a:r>
              <a:rPr lang="fa-IR" sz="4000" b="1"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rPr>
              <a:t/>
            </a:r>
            <a:br>
              <a:rPr lang="en-US" sz="2400" dirty="0">
                <a:latin typeface="Calibri" panose="020F0502020204030204" pitchFamily="34" charset="0"/>
                <a:ea typeface="Calibri" panose="020F0502020204030204" pitchFamily="34" charset="0"/>
                <a:cs typeface="Arial" panose="020B0604020202020204" pitchFamily="34" charset="0"/>
              </a:rPr>
            </a:br>
            <a:r>
              <a:rPr lang="fa-IR" sz="4400" dirty="0">
                <a:solidFill>
                  <a:srgbClr val="002060"/>
                </a:solidFill>
                <a:latin typeface="Microsoft YaHei Light" panose="020B0502040204020203" pitchFamily="34" charset="-122"/>
                <a:ea typeface="Microsoft YaHei Light" panose="020B0502040204020203" pitchFamily="34" charset="-122"/>
                <a:cs typeface="Mj_Majd" panose="00000500000000000000" pitchFamily="2" charset="-78"/>
              </a:rPr>
              <a:t>سوال1:</a:t>
            </a:r>
            <a:r>
              <a:rPr lang="fa-IR" b="1" dirty="0">
                <a:solidFill>
                  <a:srgbClr val="000000"/>
                </a:solidFill>
                <a:latin typeface="Microsoft YaHei Light" panose="020B0502040204020203" pitchFamily="34" charset="-122"/>
                <a:ea typeface="Microsoft YaHei Light" panose="020B0502040204020203" pitchFamily="34" charset="-122"/>
                <a:cs typeface="B Zar" panose="00000400000000000000" pitchFamily="2" charset="-78"/>
              </a:rPr>
              <a:t>چگونه علایق شخصی خود را هنگام </a:t>
            </a:r>
            <a:r>
              <a:rPr lang="fa-IR" b="1" dirty="0" smtClean="0">
                <a:solidFill>
                  <a:srgbClr val="000000"/>
                </a:solidFill>
                <a:latin typeface="Microsoft YaHei Light" panose="020B0502040204020203" pitchFamily="34" charset="-122"/>
                <a:ea typeface="Microsoft YaHei Light" panose="020B0502040204020203" pitchFamily="34" charset="-122"/>
                <a:cs typeface="B Zar" panose="00000400000000000000" pitchFamily="2" charset="-78"/>
              </a:rPr>
              <a:t>شکل </a:t>
            </a:r>
            <a:r>
              <a:rPr lang="fa-IR" b="1" dirty="0">
                <a:solidFill>
                  <a:srgbClr val="000000"/>
                </a:solidFill>
                <a:latin typeface="Microsoft YaHei Light" panose="020B0502040204020203" pitchFamily="34" charset="-122"/>
                <a:ea typeface="Microsoft YaHei Light" panose="020B0502040204020203" pitchFamily="34" charset="-122"/>
                <a:cs typeface="B Zar" panose="00000400000000000000" pitchFamily="2" charset="-78"/>
              </a:rPr>
              <a:t>گیری </a:t>
            </a:r>
            <a:r>
              <a:rPr lang="fa-IR" b="1" dirty="0" smtClean="0">
                <a:solidFill>
                  <a:srgbClr val="000000"/>
                </a:solidFill>
                <a:latin typeface="Microsoft YaHei Light" panose="020B0502040204020203" pitchFamily="34" charset="-122"/>
                <a:ea typeface="Microsoft YaHei Light" panose="020B0502040204020203" pitchFamily="34" charset="-122"/>
                <a:cs typeface="B Zar" panose="00000400000000000000" pitchFamily="2" charset="-78"/>
              </a:rPr>
              <a:t>اجماع </a:t>
            </a:r>
            <a:r>
              <a:rPr lang="fa-IR" b="1" dirty="0">
                <a:solidFill>
                  <a:srgbClr val="000000"/>
                </a:solidFill>
                <a:latin typeface="Microsoft YaHei Light" panose="020B0502040204020203" pitchFamily="34" charset="-122"/>
                <a:ea typeface="Microsoft YaHei Light" panose="020B0502040204020203" pitchFamily="34" charset="-122"/>
                <a:cs typeface="B Zar" panose="00000400000000000000" pitchFamily="2" charset="-78"/>
              </a:rPr>
              <a:t>کنارمی گذارم؟</a:t>
            </a:r>
            <a:r>
              <a:rPr lang="en-US" sz="2400" dirty="0">
                <a:latin typeface="Microsoft YaHei Light" panose="020B0502040204020203" pitchFamily="34" charset="-122"/>
                <a:ea typeface="Microsoft YaHei Light" panose="020B0502040204020203" pitchFamily="34" charset="-122"/>
                <a:cs typeface="B Zar" panose="00000400000000000000" pitchFamily="2" charset="-78"/>
              </a:rPr>
              <a:t/>
            </a:r>
            <a:br>
              <a:rPr lang="en-US" sz="2400" dirty="0">
                <a:latin typeface="Microsoft YaHei Light" panose="020B0502040204020203" pitchFamily="34" charset="-122"/>
                <a:ea typeface="Microsoft YaHei Light" panose="020B0502040204020203" pitchFamily="34" charset="-122"/>
                <a:cs typeface="B Zar" panose="00000400000000000000" pitchFamily="2" charset="-78"/>
              </a:rPr>
            </a:br>
            <a:r>
              <a:rPr lang="fa-IR" b="1" dirty="0">
                <a:solidFill>
                  <a:srgbClr val="000000"/>
                </a:solidFill>
                <a:latin typeface="Microsoft YaHei Light" panose="020B0502040204020203" pitchFamily="34" charset="-122"/>
                <a:ea typeface="Microsoft YaHei Light" panose="020B0502040204020203" pitchFamily="34" charset="-122"/>
                <a:cs typeface="B Zar" panose="00000400000000000000" pitchFamily="2" charset="-78"/>
              </a:rPr>
              <a:t>فرق بین تسلیم با سلب مسئولیت چیست؟</a:t>
            </a:r>
            <a:r>
              <a:rPr lang="en-US" sz="2400" dirty="0">
                <a:latin typeface="Microsoft YaHei Light" panose="020B0502040204020203" pitchFamily="34" charset="-122"/>
                <a:ea typeface="Microsoft YaHei Light" panose="020B0502040204020203" pitchFamily="34" charset="-122"/>
                <a:cs typeface="Arial" panose="020B0604020202020204" pitchFamily="34" charset="0"/>
              </a:rPr>
              <a:t/>
            </a:r>
            <a:br>
              <a:rPr lang="en-US" sz="2400" dirty="0">
                <a:latin typeface="Microsoft YaHei Light" panose="020B0502040204020203" pitchFamily="34" charset="-122"/>
                <a:ea typeface="Microsoft YaHei Light" panose="020B0502040204020203" pitchFamily="34" charset="-122"/>
                <a:cs typeface="Arial" panose="020B0604020202020204" pitchFamily="34" charset="0"/>
              </a:rPr>
            </a:br>
            <a:endParaRPr lang="fa-IR" dirty="0">
              <a:latin typeface="Microsoft YaHei Light" panose="020B0502040204020203" pitchFamily="34" charset="-122"/>
              <a:ea typeface="Microsoft YaHei Light" panose="020B0502040204020203" pitchFamily="34" charset="-122"/>
            </a:endParaRPr>
          </a:p>
        </p:txBody>
      </p:sp>
      <p:sp>
        <p:nvSpPr>
          <p:cNvPr id="3" name="Content Placeholder 2"/>
          <p:cNvSpPr>
            <a:spLocks noGrp="1"/>
          </p:cNvSpPr>
          <p:nvPr>
            <p:ph idx="1"/>
          </p:nvPr>
        </p:nvSpPr>
        <p:spPr>
          <a:xfrm>
            <a:off x="677334" y="3757808"/>
            <a:ext cx="8596668" cy="2283554"/>
          </a:xfrm>
        </p:spPr>
        <p:txBody>
          <a:bodyPr>
            <a:normAutofit fontScale="62500" lnSpcReduction="20000"/>
          </a:bodyPr>
          <a:lstStyle/>
          <a:p>
            <a:r>
              <a:rPr lang="fa-IR" sz="3000" dirty="0" smtClean="0">
                <a:solidFill>
                  <a:schemeClr val="bg2">
                    <a:lumMod val="10000"/>
                  </a:schemeClr>
                </a:solidFill>
                <a:latin typeface="Calibri" panose="020F0502020204030204" pitchFamily="34" charset="0"/>
                <a:ea typeface="Calibri" panose="020F0502020204030204" pitchFamily="34" charset="0"/>
                <a:cs typeface="Mj_Egypt" panose="00000400000000000000" pitchFamily="2" charset="-78"/>
              </a:rPr>
              <a:t>ازنگاه و دیدگاه وعملکرد بهبودی نگاه کردن به موارد مختلف ، دست کشیدن ازخودمحوری و پافشاری برروی عقاید وسلایق شخصی درنظرگرفتن سنت ها وآنچه به نفع انجمن است و نه فرد یا افراد</a:t>
            </a:r>
          </a:p>
          <a:p>
            <a:r>
              <a:rPr lang="fa-IR" sz="3900" dirty="0" smtClean="0">
                <a:solidFill>
                  <a:schemeClr val="bg2">
                    <a:lumMod val="25000"/>
                  </a:schemeClr>
                </a:solidFill>
                <a:latin typeface="Calibri" panose="020F0502020204030204" pitchFamily="34" charset="0"/>
                <a:ea typeface="Calibri" panose="020F0502020204030204" pitchFamily="34" charset="0"/>
                <a:cs typeface="Mj_Egypt" panose="00000400000000000000" pitchFamily="2" charset="-78"/>
              </a:rPr>
              <a:t>ب</a:t>
            </a:r>
            <a:r>
              <a:rPr lang="fa-IR" sz="3900" dirty="0" smtClean="0">
                <a:solidFill>
                  <a:schemeClr val="bg2">
                    <a:lumMod val="10000"/>
                  </a:schemeClr>
                </a:solidFill>
                <a:latin typeface="Calibri" panose="020F0502020204030204" pitchFamily="34" charset="0"/>
                <a:ea typeface="Calibri" panose="020F0502020204030204" pitchFamily="34" charset="0"/>
                <a:cs typeface="Mj_Egypt" panose="00000400000000000000" pitchFamily="2" charset="-78"/>
              </a:rPr>
              <a:t>: </a:t>
            </a:r>
            <a:r>
              <a:rPr lang="fa-IR" sz="3000" dirty="0" smtClean="0">
                <a:solidFill>
                  <a:schemeClr val="bg2">
                    <a:lumMod val="10000"/>
                  </a:schemeClr>
                </a:solidFill>
                <a:latin typeface="Calibri" panose="020F0502020204030204" pitchFamily="34" charset="0"/>
                <a:ea typeface="Calibri" panose="020F0502020204030204" pitchFamily="34" charset="0"/>
                <a:cs typeface="Mj_Egypt" panose="00000400000000000000" pitchFamily="2" charset="-78"/>
              </a:rPr>
              <a:t>تسلیم به معنی دست کشیدن ازاراده شخصی وعدم پافشاری بر عقاید شخصی  وعدم دنبال روی ازشخصیتها به جای اصول اما سلب مسئولیت بی اعتنایی به سرنوشت   رای وجدان است که خنثی عمل کردن خود ضربه زننده </a:t>
            </a:r>
            <a:r>
              <a:rPr lang="en-US" sz="3000" dirty="0" smtClean="0">
                <a:solidFill>
                  <a:schemeClr val="bg2">
                    <a:lumMod val="10000"/>
                  </a:schemeClr>
                </a:solidFill>
                <a:latin typeface="Calibri" panose="020F0502020204030204" pitchFamily="34" charset="0"/>
                <a:ea typeface="Calibri" panose="020F0502020204030204" pitchFamily="34" charset="0"/>
                <a:cs typeface="Mj_Egypt" panose="00000400000000000000" pitchFamily="2" charset="-78"/>
              </a:rPr>
              <a:t>NA</a:t>
            </a:r>
            <a:r>
              <a:rPr lang="en-US" sz="3000" dirty="0" smtClean="0">
                <a:solidFill>
                  <a:schemeClr val="bg2">
                    <a:lumMod val="10000"/>
                  </a:schemeClr>
                </a:solidFill>
                <a:latin typeface="B Badr" panose="00000400000000000000" pitchFamily="2" charset="-78"/>
                <a:ea typeface="Calibri" panose="020F0502020204030204" pitchFamily="34" charset="0"/>
                <a:cs typeface="Mj_Egypt" panose="00000400000000000000" pitchFamily="2" charset="-78"/>
              </a:rPr>
              <a:t> </a:t>
            </a:r>
            <a:r>
              <a:rPr lang="fa-IR" sz="3000" dirty="0" smtClean="0">
                <a:solidFill>
                  <a:schemeClr val="bg2">
                    <a:lumMod val="10000"/>
                  </a:schemeClr>
                </a:solidFill>
                <a:latin typeface="B Badr" panose="00000400000000000000" pitchFamily="2" charset="-78"/>
                <a:ea typeface="Calibri" panose="020F0502020204030204" pitchFamily="34" charset="0"/>
                <a:cs typeface="Mj_Egypt" panose="00000400000000000000" pitchFamily="2" charset="-78"/>
              </a:rPr>
              <a:t>بر </a:t>
            </a:r>
            <a:r>
              <a:rPr lang="fa-IR" sz="2400" dirty="0" smtClean="0">
                <a:solidFill>
                  <a:schemeClr val="bg2">
                    <a:lumMod val="10000"/>
                  </a:schemeClr>
                </a:solidFill>
                <a:latin typeface="B Badr" panose="00000400000000000000" pitchFamily="2" charset="-78"/>
                <a:ea typeface="Calibri" panose="020F0502020204030204" pitchFamily="34" charset="0"/>
                <a:cs typeface="Mj_Egypt" panose="00000400000000000000" pitchFamily="2" charset="-78"/>
              </a:rPr>
              <a:t>پیکراست</a:t>
            </a:r>
            <a:endParaRPr lang="fa-IR" sz="2400" dirty="0" smtClean="0">
              <a:solidFill>
                <a:schemeClr val="bg2">
                  <a:lumMod val="10000"/>
                </a:schemeClr>
              </a:solidFill>
              <a:latin typeface="Calibri" panose="020F0502020204030204" pitchFamily="34" charset="0"/>
              <a:ea typeface="Calibri" panose="020F0502020204030204" pitchFamily="34" charset="0"/>
              <a:cs typeface="Mj_Egypt" panose="00000400000000000000" pitchFamily="2" charset="-78"/>
            </a:endParaRPr>
          </a:p>
          <a:p>
            <a:endParaRPr lang="fa-IR" dirty="0"/>
          </a:p>
        </p:txBody>
      </p:sp>
    </p:spTree>
    <p:extLst>
      <p:ext uri="{BB962C8B-B14F-4D97-AF65-F5344CB8AC3E}">
        <p14:creationId xmlns:p14="http://schemas.microsoft.com/office/powerpoint/2010/main" val="28926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19" y="-1"/>
            <a:ext cx="8596668" cy="5442857"/>
          </a:xfrm>
        </p:spPr>
        <p:txBody>
          <a:bodyPr>
            <a:noAutofit/>
          </a:bodyPr>
          <a:lstStyle/>
          <a:p>
            <a:pPr marL="342900" lvl="0" indent="-342900" algn="r">
              <a:lnSpc>
                <a:spcPct val="107000"/>
              </a:lnSpc>
              <a:tabLst>
                <a:tab pos="165735" algn="r"/>
              </a:tabLst>
            </a:pPr>
            <a:r>
              <a:rPr lang="fa-IR" sz="2800" b="1" dirty="0">
                <a:solidFill>
                  <a:schemeClr val="tx1">
                    <a:lumMod val="85000"/>
                    <a:lumOff val="15000"/>
                  </a:schemeClr>
                </a:solidFill>
                <a:latin typeface="Calibri" panose="020F0502020204030204" pitchFamily="34" charset="0"/>
                <a:ea typeface="Calibri" panose="020F0502020204030204" pitchFamily="34" charset="0"/>
                <a:cs typeface="Arial" panose="020B0604020202020204" pitchFamily="34" charset="0"/>
              </a:rPr>
              <a:t>برای عضو</a:t>
            </a:r>
            <a:r>
              <a:rPr lang="en-US" sz="1600" dirty="0">
                <a:latin typeface="Calibri" panose="020F0502020204030204" pitchFamily="34" charset="0"/>
                <a:ea typeface="Calibri" panose="020F0502020204030204" pitchFamily="34" charset="0"/>
                <a:cs typeface="Arial" panose="020B0604020202020204" pitchFamily="34" charset="0"/>
              </a:rPr>
              <a:t/>
            </a:r>
            <a:br>
              <a:rPr lang="en-US" sz="1600" dirty="0">
                <a:latin typeface="Calibri" panose="020F0502020204030204" pitchFamily="34" charset="0"/>
                <a:ea typeface="Calibri" panose="020F0502020204030204" pitchFamily="34" charset="0"/>
                <a:cs typeface="Arial" panose="020B0604020202020204" pitchFamily="34" charset="0"/>
              </a:rPr>
            </a:br>
            <a:r>
              <a:rPr lang="fa-IR" sz="2400" b="1"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n-US" sz="1600" dirty="0">
                <a:latin typeface="Calibri" panose="020F0502020204030204" pitchFamily="34" charset="0"/>
                <a:ea typeface="Calibri" panose="020F0502020204030204" pitchFamily="34" charset="0"/>
                <a:cs typeface="Arial" panose="020B0604020202020204" pitchFamily="34" charset="0"/>
              </a:rPr>
              <a:t/>
            </a:r>
            <a:br>
              <a:rPr lang="en-US" sz="1600" dirty="0">
                <a:latin typeface="Calibri" panose="020F0502020204030204" pitchFamily="34" charset="0"/>
                <a:ea typeface="Calibri" panose="020F0502020204030204" pitchFamily="34" charset="0"/>
                <a:cs typeface="Arial" panose="020B0604020202020204" pitchFamily="34" charset="0"/>
              </a:rPr>
            </a:br>
            <a:r>
              <a:rPr lang="fa-IR" sz="2800" b="1" dirty="0">
                <a:solidFill>
                  <a:schemeClr val="tx2">
                    <a:lumMod val="50000"/>
                  </a:schemeClr>
                </a:solidFill>
                <a:latin typeface="Calibri" panose="020F0502020204030204" pitchFamily="34" charset="0"/>
                <a:ea typeface="Calibri" panose="020F0502020204030204" pitchFamily="34" charset="0"/>
                <a:cs typeface="Mj_Beirut Md" panose="00000400000000000000" pitchFamily="2" charset="-78"/>
              </a:rPr>
              <a:t>الف ) تفاوت بین حکومت کردن  و رهبری</a:t>
            </a:r>
            <a:r>
              <a:rPr lang="fa-IR" sz="2800" b="1" dirty="0" smtClean="0">
                <a:solidFill>
                  <a:schemeClr val="tx2">
                    <a:lumMod val="50000"/>
                  </a:schemeClr>
                </a:solidFill>
                <a:latin typeface="Calibri" panose="020F0502020204030204" pitchFamily="34" charset="0"/>
                <a:ea typeface="Calibri" panose="020F0502020204030204" pitchFamily="34" charset="0"/>
                <a:cs typeface="Mj_Beirut Md" panose="00000400000000000000" pitchFamily="2" charset="-78"/>
              </a:rPr>
              <a:t>؟</a:t>
            </a:r>
            <a:br>
              <a:rPr lang="fa-IR" sz="2800" b="1" dirty="0" smtClean="0">
                <a:solidFill>
                  <a:schemeClr val="tx2">
                    <a:lumMod val="50000"/>
                  </a:schemeClr>
                </a:solidFill>
                <a:latin typeface="Calibri" panose="020F0502020204030204" pitchFamily="34" charset="0"/>
                <a:ea typeface="Calibri" panose="020F0502020204030204" pitchFamily="34" charset="0"/>
                <a:cs typeface="Mj_Beirut Md" panose="00000400000000000000" pitchFamily="2" charset="-78"/>
              </a:rPr>
            </a:br>
            <a:r>
              <a:rPr lang="en-US" sz="2000" dirty="0">
                <a:solidFill>
                  <a:schemeClr val="tx2">
                    <a:lumMod val="50000"/>
                  </a:schemeClr>
                </a:solidFill>
                <a:latin typeface="Calibri" panose="020F0502020204030204" pitchFamily="34" charset="0"/>
                <a:ea typeface="Calibri" panose="020F0502020204030204" pitchFamily="34" charset="0"/>
                <a:cs typeface="Mj_Beirut Md" panose="00000400000000000000" pitchFamily="2" charset="-78"/>
              </a:rPr>
              <a:t/>
            </a:r>
            <a:br>
              <a:rPr lang="en-US" sz="2000" dirty="0">
                <a:solidFill>
                  <a:schemeClr val="tx2">
                    <a:lumMod val="50000"/>
                  </a:schemeClr>
                </a:solidFill>
                <a:latin typeface="Calibri" panose="020F0502020204030204" pitchFamily="34" charset="0"/>
                <a:ea typeface="Calibri" panose="020F0502020204030204" pitchFamily="34" charset="0"/>
                <a:cs typeface="Mj_Beirut Md" panose="00000400000000000000" pitchFamily="2" charset="-78"/>
              </a:rPr>
            </a:br>
            <a:r>
              <a:rPr lang="fa-IR" sz="2800" b="1"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ب )  به عنوان خدمتگزار مورد اعتماد من چگونه  می توانم  یک رهبر باشم</a:t>
            </a:r>
            <a:r>
              <a:rPr lang="fa-IR"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a:t>
            </a:r>
            <a:br>
              <a:rPr lang="fa-IR"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br>
            <a:r>
              <a:rPr lang="en-US" sz="2000"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
            </a:r>
            <a:br>
              <a:rPr lang="en-US" sz="2000"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br>
            <a:r>
              <a:rPr lang="fa-IR" sz="2800" b="1"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ج) من  رهبری را در گروه خانگی خود چگونه تمرین میکنم</a:t>
            </a:r>
            <a:r>
              <a:rPr lang="fa-IR"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a:t>
            </a:r>
            <a:r>
              <a:rPr lang="en-US"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
            </a:r>
            <a:br>
              <a:rPr lang="en-US"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br>
            <a:r>
              <a:rPr lang="en-US" sz="2000"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
            </a:r>
            <a:br>
              <a:rPr lang="en-US" sz="2000"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br>
            <a:r>
              <a:rPr lang="fa-IR" sz="2800" b="1"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د) چگونه  می توانم  رهبری را با فقط روحیه گمنامی تمرین کنم</a:t>
            </a:r>
            <a:r>
              <a:rPr lang="fa-IR"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a:t>
            </a:r>
            <a:br>
              <a:rPr lang="fa-IR"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br>
            <a:r>
              <a:rPr lang="en-US" sz="2000"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
            </a:r>
            <a:br>
              <a:rPr lang="en-US" sz="2000"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br>
            <a:r>
              <a:rPr lang="fa-IR" sz="2800" b="1"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و) چه زمان هایی امکان دارد که بخواهم حکومت کنم</a:t>
            </a:r>
            <a:r>
              <a:rPr lang="fa-IR"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a:t>
            </a:r>
            <a:br>
              <a:rPr lang="fa-IR" sz="2800" b="1" dirty="0" smtClean="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br>
            <a:r>
              <a:rPr lang="en-US" sz="2000"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t/>
            </a:r>
            <a:br>
              <a:rPr lang="en-US" sz="2000" dirty="0">
                <a:solidFill>
                  <a:schemeClr val="tx1">
                    <a:lumMod val="95000"/>
                    <a:lumOff val="5000"/>
                  </a:schemeClr>
                </a:solidFill>
                <a:latin typeface="Calibri" panose="020F0502020204030204" pitchFamily="34" charset="0"/>
                <a:ea typeface="Calibri" panose="020F0502020204030204" pitchFamily="34" charset="0"/>
                <a:cs typeface="Mj_Beirut Md" panose="00000400000000000000" pitchFamily="2" charset="-78"/>
              </a:rPr>
            </a:br>
            <a:endParaRPr lang="fa-IR" sz="2000" dirty="0">
              <a:solidFill>
                <a:schemeClr val="tx1">
                  <a:lumMod val="95000"/>
                  <a:lumOff val="5000"/>
                </a:schemeClr>
              </a:solidFill>
              <a:cs typeface="Mj_Beirut Md" panose="00000400000000000000" pitchFamily="2" charset="-78"/>
            </a:endParaRPr>
          </a:p>
        </p:txBody>
      </p:sp>
    </p:spTree>
    <p:extLst>
      <p:ext uri="{BB962C8B-B14F-4D97-AF65-F5344CB8AC3E}">
        <p14:creationId xmlns:p14="http://schemas.microsoft.com/office/powerpoint/2010/main" val="342488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706" y="537029"/>
            <a:ext cx="8596668" cy="5544457"/>
          </a:xfrm>
        </p:spPr>
        <p:txBody>
          <a:bodyPr>
            <a:noAutofit/>
          </a:bodyPr>
          <a:lstStyle/>
          <a:p>
            <a:pPr lvl="0">
              <a:lnSpc>
                <a:spcPct val="107000"/>
              </a:lnSpc>
              <a:buClr>
                <a:srgbClr val="5FCBEF"/>
              </a:buClr>
              <a:tabLst>
                <a:tab pos="165735" algn="r"/>
              </a:tabLst>
            </a:pPr>
            <a:r>
              <a:rPr lang="fa-IR" sz="24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الف)* حکومت یعنی به  اجرا گذاشتن خواسته ها و امیال فردی اما رهبری به معنی خدمت بدون چشم داشت و یا تائید است</a:t>
            </a:r>
            <a:endParaRPr lang="en-US" sz="20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endParaRPr>
          </a:p>
          <a:p>
            <a:pPr lvl="0">
              <a:lnSpc>
                <a:spcPct val="107000"/>
              </a:lnSpc>
              <a:buClr>
                <a:srgbClr val="5FCBEF"/>
              </a:buClr>
              <a:tabLst>
                <a:tab pos="165735" algn="r"/>
              </a:tabLst>
            </a:pPr>
            <a:r>
              <a:rPr lang="fa-IR" sz="24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ب )* هرعضو </a:t>
            </a:r>
            <a:r>
              <a:rPr lang="en-US" sz="24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NA</a:t>
            </a:r>
            <a:r>
              <a:rPr lang="en-US" sz="2400" b="1" dirty="0">
                <a:solidFill>
                  <a:prstClr val="black">
                    <a:lumMod val="95000"/>
                    <a:lumOff val="5000"/>
                  </a:prstClr>
                </a:solidFill>
                <a:effectLst>
                  <a:outerShdw blurRad="38100" dist="38100" dir="2700000" algn="tl">
                    <a:srgbClr val="000000">
                      <a:alpha val="43137"/>
                    </a:srgbClr>
                  </a:outerShdw>
                </a:effectLst>
                <a:latin typeface="B Badr" panose="00000400000000000000" pitchFamily="2" charset="-78"/>
                <a:ea typeface="Calibri" panose="020F0502020204030204" pitchFamily="34" charset="0"/>
                <a:cs typeface="B Bardiya" panose="00000400000000000000" pitchFamily="2" charset="-78"/>
              </a:rPr>
              <a:t> </a:t>
            </a:r>
            <a:r>
              <a:rPr lang="fa-IR" sz="2400" b="1" dirty="0">
                <a:solidFill>
                  <a:prstClr val="black">
                    <a:lumMod val="95000"/>
                    <a:lumOff val="5000"/>
                  </a:prstClr>
                </a:solidFill>
                <a:effectLst>
                  <a:outerShdw blurRad="38100" dist="38100" dir="2700000" algn="tl">
                    <a:srgbClr val="000000">
                      <a:alpha val="43137"/>
                    </a:srgbClr>
                  </a:outerShdw>
                </a:effectLst>
                <a:latin typeface="B Badr" panose="00000400000000000000" pitchFamily="2" charset="-78"/>
                <a:ea typeface="Calibri" panose="020F0502020204030204" pitchFamily="34" charset="0"/>
                <a:cs typeface="B Bardiya" panose="00000400000000000000" pitchFamily="2" charset="-78"/>
              </a:rPr>
              <a:t>  می تواند یک رهبر باشد با به جا و بموقع حذف کردن حتی دور از نگاه و  یا نظر دیگران (خدمات گمنام)</a:t>
            </a:r>
            <a:endParaRPr lang="en-US" sz="20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endParaRPr>
          </a:p>
          <a:p>
            <a:pPr lvl="0">
              <a:lnSpc>
                <a:spcPct val="107000"/>
              </a:lnSpc>
              <a:buClr>
                <a:srgbClr val="5FCBEF"/>
              </a:buClr>
              <a:tabLst>
                <a:tab pos="165735" algn="r"/>
              </a:tabLst>
            </a:pPr>
            <a:r>
              <a:rPr lang="fa-IR" sz="28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ج)* </a:t>
            </a:r>
            <a:r>
              <a:rPr lang="fa-IR" sz="24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شرکت در همه خدمات بخصوص خدماتی که نیاز  به راًی وجدان نداشته باشد_حمایت خدمتگزاران  به هر شکل که نیاز باشد</a:t>
            </a:r>
            <a:endParaRPr lang="en-US" sz="20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endParaRPr>
          </a:p>
          <a:p>
            <a:pPr lvl="0">
              <a:lnSpc>
                <a:spcPct val="107000"/>
              </a:lnSpc>
              <a:buClr>
                <a:srgbClr val="5FCBEF"/>
              </a:buClr>
              <a:tabLst>
                <a:tab pos="165735" algn="r"/>
              </a:tabLst>
            </a:pPr>
            <a:r>
              <a:rPr lang="fa-IR" sz="24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د)* ابتدا انگیزه خدمتی را درست کردن ­­_    یا در پست خدماتی خود را برترنبینیم خدمات را انحصاری نکنیم _فرصت خدمت به همه بدهیم_  اعتماد گروهی را زیر سوال  نبریم</a:t>
            </a:r>
            <a:endParaRPr lang="en-US" sz="20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endParaRPr>
          </a:p>
          <a:p>
            <a:pPr lvl="0">
              <a:buClr>
                <a:srgbClr val="5FCBEF"/>
              </a:buClr>
            </a:pPr>
            <a:r>
              <a:rPr lang="fa-IR" sz="24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و)* عدم  مشورت </a:t>
            </a:r>
            <a:r>
              <a:rPr lang="fa-IR" sz="2400" b="1" dirty="0">
                <a:solidFill>
                  <a:prstClr val="black">
                    <a:lumMod val="95000"/>
                    <a:lumOff val="5000"/>
                  </a:prstClr>
                </a:solidFill>
                <a:effectLst>
                  <a:outerShdw blurRad="38100" dist="38100" dir="2700000" algn="tl">
                    <a:srgbClr val="000000">
                      <a:alpha val="43137"/>
                    </a:srgbClr>
                  </a:outerShdw>
                </a:effectLst>
                <a:ea typeface="Calibri" panose="020F0502020204030204" pitchFamily="34" charset="0"/>
                <a:cs typeface="B Bardiya" panose="00000400000000000000" pitchFamily="2" charset="-78"/>
              </a:rPr>
              <a:t>–</a:t>
            </a:r>
            <a:r>
              <a:rPr lang="fa-IR" sz="2400" b="1" dirty="0">
                <a:solidFill>
                  <a:prstClr val="black">
                    <a:lumMod val="95000"/>
                    <a:lumOff val="5000"/>
                  </a:prst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عدم پیگیری هدف اصلی- خدمت برای تائید و.....- مالکیت نسبت به خدمت و اختیار</a:t>
            </a:r>
            <a:endParaRPr lang="fa-IR" sz="2400" b="1" dirty="0">
              <a:solidFill>
                <a:prstClr val="black">
                  <a:lumMod val="95000"/>
                  <a:lumOff val="5000"/>
                </a:prstClr>
              </a:solidFill>
              <a:effectLst>
                <a:outerShdw blurRad="38100" dist="38100" dir="2700000" algn="tl">
                  <a:srgbClr val="000000">
                    <a:alpha val="43137"/>
                  </a:srgbClr>
                </a:outerShdw>
              </a:effectLst>
              <a:cs typeface="B Bardiya" panose="00000400000000000000" pitchFamily="2" charset="-78"/>
            </a:endParaRPr>
          </a:p>
          <a:p>
            <a:endParaRPr lang="fa-IR" sz="2400" dirty="0">
              <a:cs typeface="B Bardiya" panose="00000400000000000000" pitchFamily="2" charset="-78"/>
            </a:endParaRPr>
          </a:p>
        </p:txBody>
      </p:sp>
    </p:spTree>
    <p:extLst>
      <p:ext uri="{BB962C8B-B14F-4D97-AF65-F5344CB8AC3E}">
        <p14:creationId xmlns:p14="http://schemas.microsoft.com/office/powerpoint/2010/main" val="1340041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6743"/>
            <a:ext cx="8596668" cy="3135283"/>
          </a:xfrm>
        </p:spPr>
        <p:txBody>
          <a:bodyPr>
            <a:normAutofit fontScale="90000"/>
          </a:bodyPr>
          <a:lstStyle/>
          <a:p>
            <a:pPr algn="r">
              <a:lnSpc>
                <a:spcPct val="107000"/>
              </a:lnSpc>
              <a:tabLst>
                <a:tab pos="165735" algn="r"/>
              </a:tabLst>
            </a:pPr>
            <a:r>
              <a:rPr lang="fa-IR" b="1" u="sng" dirty="0">
                <a:solidFill>
                  <a:schemeClr val="tx1"/>
                </a:solidFill>
                <a:latin typeface="Calibri" panose="020F0502020204030204" pitchFamily="34" charset="0"/>
                <a:ea typeface="Calibri" panose="020F0502020204030204" pitchFamily="34" charset="0"/>
                <a:cs typeface="Arial" panose="020B0604020202020204" pitchFamily="34" charset="0"/>
              </a:rPr>
              <a:t>سنت </a:t>
            </a:r>
            <a:r>
              <a:rPr lang="fa-IR" b="1" u="sng" dirty="0" smtClean="0">
                <a:solidFill>
                  <a:schemeClr val="tx1"/>
                </a:solidFill>
                <a:latin typeface="Calibri" panose="020F0502020204030204" pitchFamily="34" charset="0"/>
                <a:ea typeface="Calibri" panose="020F0502020204030204" pitchFamily="34" charset="0"/>
                <a:cs typeface="Arial" panose="020B0604020202020204" pitchFamily="34" charset="0"/>
              </a:rPr>
              <a:t>2</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r>
              <a:rPr lang="fa-IR" sz="3100" dirty="0" smtClean="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lang="fa-IR" sz="4400" dirty="0" smtClean="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ترازنامه گروهی* </a:t>
            </a:r>
            <a:r>
              <a:rPr lang="en-US" sz="3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r>
            <a:br>
              <a:rPr lang="en-US" sz="3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fa-IR" sz="2700"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n-US" sz="1800" dirty="0">
                <a:latin typeface="Courier New" panose="02070309020205020404" pitchFamily="49" charset="0"/>
                <a:ea typeface="Calibri" panose="020F0502020204030204" pitchFamily="34" charset="0"/>
                <a:cs typeface="Courier New" panose="02070309020205020404" pitchFamily="49" charset="0"/>
              </a:rPr>
              <a:t/>
            </a:r>
            <a:br>
              <a:rPr lang="en-US" sz="1800" dirty="0">
                <a:latin typeface="Courier New" panose="02070309020205020404" pitchFamily="49" charset="0"/>
                <a:ea typeface="Calibri" panose="020F0502020204030204" pitchFamily="34" charset="0"/>
                <a:cs typeface="Courier New" panose="02070309020205020404" pitchFamily="49" charset="0"/>
              </a:rPr>
            </a:br>
            <a:r>
              <a:rPr lang="fa-IR" dirty="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سوال1</a:t>
            </a:r>
            <a:r>
              <a:rPr lang="fa-IR" sz="3100" dirty="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 </a:t>
            </a:r>
            <a:r>
              <a:rPr lang="fa-IR" sz="3100" b="1" dirty="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 هدف گروه ما چیست؟</a:t>
            </a:r>
            <a:r>
              <a:rPr lang="en-US" sz="2200" dirty="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
            </a:r>
            <a:br>
              <a:rPr lang="en-US" sz="2200" dirty="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br>
            <a:r>
              <a:rPr lang="fa-IR" dirty="0" smtClean="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سوال2) </a:t>
            </a:r>
            <a:r>
              <a:rPr lang="fa-IR" sz="3100" b="1" dirty="0" smtClean="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چگونه </a:t>
            </a:r>
            <a:r>
              <a:rPr lang="fa-IR" sz="3100" b="1" dirty="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تصمیمات ما به پیشبرد هدف مان  </a:t>
            </a:r>
            <a:r>
              <a:rPr lang="fa-IR" sz="3100" b="1" dirty="0" smtClean="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کمک میکند؟</a:t>
            </a:r>
            <a:r>
              <a:rPr lang="en-US" sz="3100" dirty="0" smtClean="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t/>
            </a:r>
            <a:br>
              <a:rPr lang="en-US" sz="3100" dirty="0" smtClean="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rPr>
            </a:br>
            <a:endParaRPr lang="fa-IR" sz="4400" dirty="0">
              <a:solidFill>
                <a:schemeClr val="tx1"/>
              </a:solidFill>
              <a:latin typeface="Microsoft YaHei Light" panose="020B0502040204020203" pitchFamily="34" charset="-122"/>
              <a:ea typeface="Microsoft YaHei Light" panose="020B0502040204020203" pitchFamily="34" charset="-122"/>
              <a:cs typeface="Mj_Jamshid" panose="00000700000000000000" pitchFamily="2" charset="-78"/>
            </a:endParaRPr>
          </a:p>
        </p:txBody>
      </p:sp>
      <p:sp>
        <p:nvSpPr>
          <p:cNvPr id="3" name="Content Placeholder 2"/>
          <p:cNvSpPr>
            <a:spLocks noGrp="1"/>
          </p:cNvSpPr>
          <p:nvPr>
            <p:ph idx="1"/>
          </p:nvPr>
        </p:nvSpPr>
        <p:spPr>
          <a:xfrm>
            <a:off x="677334" y="3382027"/>
            <a:ext cx="8596668" cy="3105859"/>
          </a:xfrm>
        </p:spPr>
        <p:txBody>
          <a:bodyPr>
            <a:normAutofit fontScale="92500" lnSpcReduction="20000"/>
          </a:bodyPr>
          <a:lstStyle/>
          <a:p>
            <a:pPr>
              <a:lnSpc>
                <a:spcPct val="107000"/>
              </a:lnSpc>
              <a:tabLst>
                <a:tab pos="165735" algn="r"/>
              </a:tabLst>
            </a:pPr>
            <a:r>
              <a:rPr lang="fa-IR" sz="2800"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الف</a:t>
            </a:r>
            <a:r>
              <a:rPr lang="fa-IR" sz="2800"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Flow Bold" panose="00000400000000000000" pitchFamily="2" charset="-78"/>
              </a:rPr>
              <a:t>) </a:t>
            </a:r>
            <a:r>
              <a:rPr lang="fa-IR" sz="2400" b="1"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Flow Bold" panose="00000400000000000000" pitchFamily="2" charset="-78"/>
              </a:rPr>
              <a:t>مسلماً  هدف  هرگروه رساندن پیام به معتادی که در عذاب است  اما برای به انجام رساندن این  هدف  بایستی اقدامات چون تصمیم  گیری ها ، راًی گیری ها ، خدمات و.....،  هدف های کوچک تر را تشکیل میدهند</a:t>
            </a:r>
            <a:endParaRPr lang="en-US"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Flow Bold" panose="00000400000000000000" pitchFamily="2" charset="-78"/>
            </a:endParaRPr>
          </a:p>
          <a:p>
            <a:r>
              <a:rPr lang="fa-IR" sz="2800"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Flow Bold" panose="00000400000000000000" pitchFamily="2" charset="-78"/>
              </a:rPr>
              <a:t>ب)</a:t>
            </a:r>
            <a:r>
              <a:rPr lang="fa-IR" sz="2400" b="1"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Flow Bold" panose="00000400000000000000" pitchFamily="2" charset="-78"/>
              </a:rPr>
              <a:t>در راًس قراردادن منابع مشترک دور اندیشی در تصمیمات تشخیص اولویت ها وتشخیص خواسته از نیاز-مد نظر قراردادن تصمیمات روحانی و نه از روی خودمحوری </a:t>
            </a:r>
            <a:r>
              <a:rPr lang="fa-IR" sz="2400" b="1"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dr" panose="00000400000000000000" pitchFamily="2" charset="-78"/>
              </a:rPr>
              <a:t>.</a:t>
            </a:r>
            <a:r>
              <a:rPr lang="fa-IR" sz="3200"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endParaRPr lang="fa-IR" sz="2400"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900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3200"/>
            <a:ext cx="8596668" cy="3048000"/>
          </a:xfrm>
        </p:spPr>
        <p:txBody>
          <a:bodyPr>
            <a:noAutofit/>
          </a:bodyPr>
          <a:lstStyle/>
          <a:p>
            <a:pPr marL="342900" lvl="0" indent="-342900" algn="r">
              <a:lnSpc>
                <a:spcPct val="107000"/>
              </a:lnSpc>
              <a:spcBef>
                <a:spcPts val="1200"/>
              </a:spcBef>
              <a:tabLst>
                <a:tab pos="165735" algn="r"/>
              </a:tabLst>
            </a:pPr>
            <a:r>
              <a:rPr lang="fa-IR" sz="2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قسمت کارگاهی:</a:t>
            </a:r>
            <a:r>
              <a:rPr lang="en-US" sz="1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
            </a:r>
            <a:br>
              <a:rPr lang="en-US" sz="1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br>
            <a:r>
              <a:rPr lang="fa-IR" sz="2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 </a:t>
            </a:r>
            <a:r>
              <a:rPr lang="en-US" sz="1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
            </a:r>
            <a:br>
              <a:rPr lang="en-US" sz="1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br>
            <a:r>
              <a:rPr lang="fa-IR" sz="2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سوال 1:</a:t>
            </a:r>
            <a:r>
              <a:rPr lang="fa-IR" sz="24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 آیا امکان ایجاد وجدان گروه در یک بدنه  خدماتی وجوددارد؟</a:t>
            </a:r>
            <a:r>
              <a:rPr lang="en-US" sz="1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
            </a:r>
            <a:br>
              <a:rPr lang="en-US" sz="1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br>
            <a:r>
              <a:rPr lang="fa-IR" sz="24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ما چگونه ایجاد وجدان گروهی  را در خدمت تمرین میکنیم؟</a:t>
            </a:r>
            <a:r>
              <a:rPr lang="en-US" sz="1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
            </a:r>
            <a:br>
              <a:rPr lang="en-US" sz="18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br>
            <a:r>
              <a:rPr lang="fa-IR" sz="2400" b="1" dirty="0">
                <a:solidFill>
                  <a:schemeClr val="accent4">
                    <a:lumMod val="75000"/>
                  </a:schemeClr>
                </a:solidFill>
                <a:latin typeface="Calibri" panose="020F0502020204030204" pitchFamily="34" charset="0"/>
                <a:ea typeface="Calibri" panose="020F0502020204030204" pitchFamily="34" charset="0"/>
                <a:cs typeface="Mj_Mani" panose="00000700000000000000" pitchFamily="2" charset="-78"/>
              </a:rPr>
              <a:t>چگونه از نیرو برترمهربان در تصمیم گیری هایمان دعوت میکنیم؟</a:t>
            </a:r>
            <a:endParaRPr lang="en-US" sz="1800" b="1" dirty="0">
              <a:solidFill>
                <a:schemeClr val="accent4">
                  <a:lumMod val="75000"/>
                </a:schemeClr>
              </a:solidFill>
              <a:effectLst/>
              <a:latin typeface="Calibri" panose="020F0502020204030204" pitchFamily="34" charset="0"/>
              <a:ea typeface="Calibri" panose="020F0502020204030204" pitchFamily="34" charset="0"/>
              <a:cs typeface="Mj_Mani" panose="00000700000000000000" pitchFamily="2" charset="-78"/>
            </a:endParaRPr>
          </a:p>
        </p:txBody>
      </p:sp>
      <p:sp>
        <p:nvSpPr>
          <p:cNvPr id="3" name="Content Placeholder 2"/>
          <p:cNvSpPr>
            <a:spLocks noGrp="1"/>
          </p:cNvSpPr>
          <p:nvPr>
            <p:ph idx="1"/>
          </p:nvPr>
        </p:nvSpPr>
        <p:spPr>
          <a:xfrm>
            <a:off x="677334" y="3657600"/>
            <a:ext cx="8596668" cy="2383762"/>
          </a:xfrm>
        </p:spPr>
        <p:txBody>
          <a:bodyPr>
            <a:noAutofit/>
          </a:bodyPr>
          <a:lstStyle/>
          <a:p>
            <a:pPr>
              <a:lnSpc>
                <a:spcPct val="107000"/>
              </a:lnSpc>
              <a:tabLst>
                <a:tab pos="165735" algn="r"/>
              </a:tabLst>
            </a:pPr>
            <a:r>
              <a:rPr lang="fa-IR" sz="3200" b="1" dirty="0">
                <a:solidFill>
                  <a:srgbClr val="000000"/>
                </a:solidFill>
                <a:latin typeface="Calibri" panose="020F0502020204030204" pitchFamily="34" charset="0"/>
                <a:ea typeface="Calibri" panose="020F0502020204030204" pitchFamily="34" charset="0"/>
                <a:cs typeface="Sakkal Majalla" panose="02000000000000000000" pitchFamily="2" charset="-78"/>
              </a:rPr>
              <a:t>پاسخ</a:t>
            </a:r>
            <a:r>
              <a:rPr lang="fa-IR" sz="3200" b="1" dirty="0">
                <a:solidFill>
                  <a:schemeClr val="accent4">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a:t>
            </a:r>
            <a:r>
              <a:rPr lang="fa-IR" sz="3200" b="1" dirty="0">
                <a:solidFill>
                  <a:schemeClr val="accent4">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Farnaz" panose="00000400000000000000" pitchFamily="2" charset="-78"/>
              </a:rPr>
              <a:t> </a:t>
            </a:r>
            <a:r>
              <a:rPr lang="fa-IR" sz="2400" b="1" dirty="0">
                <a:solidFill>
                  <a:schemeClr val="tx1">
                    <a:lumMod val="95000"/>
                    <a:lumOff val="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dr" panose="00000400000000000000" pitchFamily="2" charset="-78"/>
              </a:rPr>
              <a:t>بله ساختار خدماتی تاًثیر و راهنمایی خود را از وجدان گروه شکل گرفته درکمیته های خدماتی می گیرد</a:t>
            </a:r>
            <a:endParaRPr lang="en-US" b="1" dirty="0">
              <a:solidFill>
                <a:schemeClr val="tx1">
                  <a:lumMod val="95000"/>
                  <a:lumOff val="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nSpc>
                <a:spcPct val="107000"/>
              </a:lnSpc>
              <a:tabLst>
                <a:tab pos="165735" algn="r"/>
              </a:tabLst>
            </a:pPr>
            <a:r>
              <a:rPr lang="fa-IR" sz="2400" b="1" dirty="0">
                <a:solidFill>
                  <a:schemeClr val="tx1">
                    <a:lumMod val="95000"/>
                    <a:lumOff val="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dr" panose="00000400000000000000" pitchFamily="2" charset="-78"/>
              </a:rPr>
              <a:t>-کارخدماتی و کارتیمی نیاز به اعضاء مختلف (تیم) دارد تا در مورد چگونگی  کارها مشورت کرده و با در نظرگرفتن اصول تصمیم گرفته و خدمت  نمایند.</a:t>
            </a:r>
            <a:endParaRPr lang="en-US" b="1" dirty="0">
              <a:solidFill>
                <a:schemeClr val="tx1">
                  <a:lumMod val="95000"/>
                  <a:lumOff val="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r>
              <a:rPr lang="fa-IR" sz="2400" b="1" dirty="0">
                <a:solidFill>
                  <a:schemeClr val="tx1">
                    <a:lumMod val="95000"/>
                    <a:lumOff val="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dr" panose="00000400000000000000" pitchFamily="2" charset="-78"/>
              </a:rPr>
              <a:t>-خواندن دعا و درخواست کمک از خداوند </a:t>
            </a:r>
            <a:endParaRPr lang="fa-IR" sz="2400" b="1" dirty="0">
              <a:solidFill>
                <a:schemeClr val="tx1">
                  <a:lumMod val="95000"/>
                  <a:lumOff val="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551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500"/>
                                        <p:tgtEl>
                                          <p:spTgt spid="3">
                                            <p:txEl>
                                              <p:pRg st="1" end="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376" y="304800"/>
            <a:ext cx="8596668" cy="4542971"/>
          </a:xfrm>
        </p:spPr>
        <p:txBody>
          <a:bodyPr>
            <a:noAutofit/>
          </a:bodyPr>
          <a:lstStyle/>
          <a:p>
            <a:pPr marL="342900" lvl="0" indent="-342900" algn="r">
              <a:lnSpc>
                <a:spcPct val="107000"/>
              </a:lnSpc>
              <a:tabLst>
                <a:tab pos="165735" algn="r"/>
              </a:tabLst>
            </a:pPr>
            <a:r>
              <a:rPr lang="fa-IR" b="1" dirty="0">
                <a:solidFill>
                  <a:schemeClr val="accent2">
                    <a:lumMod val="75000"/>
                  </a:schemeClr>
                </a:solidFill>
                <a:latin typeface="Calibri" panose="020F0502020204030204" pitchFamily="34" charset="0"/>
                <a:ea typeface="Calibri" panose="020F0502020204030204" pitchFamily="34" charset="0"/>
                <a:cs typeface="B Bardiya" panose="00000400000000000000" pitchFamily="2" charset="-78"/>
              </a:rPr>
              <a:t>قسمت کارگاهی</a:t>
            </a:r>
            <a:r>
              <a:rPr lang="en-US" sz="2400" dirty="0">
                <a:solidFill>
                  <a:schemeClr val="accent2">
                    <a:lumMod val="75000"/>
                  </a:schemeClr>
                </a:solidFill>
                <a:latin typeface="Calibri" panose="020F0502020204030204" pitchFamily="34" charset="0"/>
                <a:ea typeface="Calibri" panose="020F0502020204030204" pitchFamily="34" charset="0"/>
                <a:cs typeface="B Bardiya" panose="00000400000000000000" pitchFamily="2" charset="-78"/>
              </a:rPr>
              <a:t/>
            </a:r>
            <a:br>
              <a:rPr lang="en-US" sz="2400" dirty="0">
                <a:solidFill>
                  <a:schemeClr val="accent2">
                    <a:lumMod val="75000"/>
                  </a:schemeClr>
                </a:solidFill>
                <a:latin typeface="Calibri" panose="020F0502020204030204" pitchFamily="34" charset="0"/>
                <a:ea typeface="Calibri" panose="020F0502020204030204" pitchFamily="34" charset="0"/>
                <a:cs typeface="B Bardiya" panose="00000400000000000000" pitchFamily="2" charset="-78"/>
              </a:rPr>
            </a:br>
            <a:r>
              <a:rPr lang="fa-IR" b="1" dirty="0">
                <a:solidFill>
                  <a:schemeClr val="accent2">
                    <a:lumMod val="75000"/>
                  </a:schemeClr>
                </a:solidFill>
                <a:latin typeface="Calibri" panose="020F0502020204030204" pitchFamily="34" charset="0"/>
                <a:ea typeface="Calibri" panose="020F0502020204030204" pitchFamily="34" charset="0"/>
                <a:cs typeface="B Bardiya" panose="00000400000000000000" pitchFamily="2" charset="-78"/>
              </a:rPr>
              <a:t> </a:t>
            </a:r>
            <a:r>
              <a:rPr lang="en-US" sz="2400" dirty="0">
                <a:solidFill>
                  <a:schemeClr val="accent2">
                    <a:lumMod val="75000"/>
                  </a:schemeClr>
                </a:solidFill>
                <a:latin typeface="Calibri" panose="020F0502020204030204" pitchFamily="34" charset="0"/>
                <a:ea typeface="Calibri" panose="020F0502020204030204" pitchFamily="34" charset="0"/>
                <a:cs typeface="B Bardiya" panose="00000400000000000000" pitchFamily="2" charset="-78"/>
              </a:rPr>
              <a:t/>
            </a:r>
            <a:br>
              <a:rPr lang="en-US" sz="2400" dirty="0">
                <a:solidFill>
                  <a:schemeClr val="accent2">
                    <a:lumMod val="75000"/>
                  </a:schemeClr>
                </a:solidFill>
                <a:latin typeface="Calibri" panose="020F0502020204030204" pitchFamily="34" charset="0"/>
                <a:ea typeface="Calibri" panose="020F0502020204030204" pitchFamily="34" charset="0"/>
                <a:cs typeface="B Bardiya" panose="00000400000000000000" pitchFamily="2" charset="-78"/>
              </a:rPr>
            </a:br>
            <a:r>
              <a:rPr lang="fa-IR" sz="3200" b="1"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-خطرات هم شکلی در فرآیند تصمیم گیری ما چیست</a:t>
            </a:r>
            <a:r>
              <a:rPr lang="fa-IR" sz="3200" b="1" dirty="0" smtClean="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 </a:t>
            </a:r>
            <a:br>
              <a:rPr lang="fa-IR" sz="3200" b="1" dirty="0" smtClean="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br>
            <a:r>
              <a:rPr lang="en-US" sz="2400"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
            </a:r>
            <a:br>
              <a:rPr lang="en-US" sz="2400"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br>
            <a:r>
              <a:rPr lang="fa-IR" sz="3200" b="1"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-چگونه نظرات مختلف را هنگام  تصمیم گیری  درنظرمیگیریم</a:t>
            </a:r>
            <a:r>
              <a:rPr lang="fa-IR" sz="3200" b="1" dirty="0" smtClean="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a:t>
            </a:r>
            <a:br>
              <a:rPr lang="fa-IR" sz="3200" b="1" dirty="0" smtClean="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br>
            <a:r>
              <a:rPr lang="en-US" sz="2400"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
            </a:r>
            <a:br>
              <a:rPr lang="en-US" sz="2400"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br>
            <a:r>
              <a:rPr lang="fa-IR" sz="3200" b="1"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-آیا اطمینان حاصل می کنیم تا صدای اقلیت نیز احترام گذاشته شود</a:t>
            </a:r>
            <a:r>
              <a:rPr lang="fa-IR" sz="3200" b="1" dirty="0" smtClean="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a:t>
            </a:r>
            <a:r>
              <a:rPr lang="en-US" sz="3200" b="1" dirty="0" smtClean="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
            </a:r>
            <a:br>
              <a:rPr lang="en-US" sz="3200" b="1" dirty="0" smtClean="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br>
            <a:r>
              <a:rPr lang="en-US" sz="2400"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
            </a:r>
            <a:br>
              <a:rPr lang="en-US" sz="2400"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br>
            <a:r>
              <a:rPr lang="fa-IR" sz="3200" b="1"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-آیا نظرات کسانی که  نمی توانند برای خود محبت کنند را در نظر میگیریم</a:t>
            </a:r>
            <a:r>
              <a:rPr lang="fa-IR" sz="4400" b="1" dirty="0">
                <a:solidFill>
                  <a:schemeClr val="accent2">
                    <a:lumMod val="50000"/>
                  </a:schemeClr>
                </a:solidFill>
                <a:latin typeface="Calibri" panose="020F0502020204030204" pitchFamily="34" charset="0"/>
                <a:ea typeface="Calibri" panose="020F0502020204030204" pitchFamily="34" charset="0"/>
                <a:cs typeface="B Bardiya" panose="00000400000000000000" pitchFamily="2" charset="-78"/>
              </a:rPr>
              <a:t>؟</a:t>
            </a:r>
            <a:r>
              <a:rPr lang="en-US" dirty="0">
                <a:solidFill>
                  <a:schemeClr val="accent2">
                    <a:lumMod val="75000"/>
                  </a:schemeClr>
                </a:solidFill>
                <a:latin typeface="Calibri" panose="020F0502020204030204" pitchFamily="34" charset="0"/>
                <a:ea typeface="Calibri" panose="020F0502020204030204" pitchFamily="34" charset="0"/>
                <a:cs typeface="B Bardiya" panose="00000400000000000000" pitchFamily="2" charset="-78"/>
              </a:rPr>
              <a:t/>
            </a:r>
            <a:br>
              <a:rPr lang="en-US" dirty="0">
                <a:solidFill>
                  <a:schemeClr val="accent2">
                    <a:lumMod val="75000"/>
                  </a:schemeClr>
                </a:solidFill>
                <a:latin typeface="Calibri" panose="020F0502020204030204" pitchFamily="34" charset="0"/>
                <a:ea typeface="Calibri" panose="020F0502020204030204" pitchFamily="34" charset="0"/>
                <a:cs typeface="B Bardiya" panose="00000400000000000000" pitchFamily="2" charset="-78"/>
              </a:rPr>
            </a:br>
            <a:endParaRPr lang="fa-IR" sz="4400" dirty="0">
              <a:solidFill>
                <a:schemeClr val="accent2">
                  <a:lumMod val="75000"/>
                </a:schemeClr>
              </a:solidFill>
              <a:cs typeface="B Bardiya" panose="00000400000000000000" pitchFamily="2" charset="-78"/>
            </a:endParaRPr>
          </a:p>
        </p:txBody>
      </p:sp>
    </p:spTree>
    <p:extLst>
      <p:ext uri="{BB962C8B-B14F-4D97-AF65-F5344CB8AC3E}">
        <p14:creationId xmlns:p14="http://schemas.microsoft.com/office/powerpoint/2010/main" val="1121785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249" y="680132"/>
            <a:ext cx="8596668" cy="5517468"/>
          </a:xfrm>
        </p:spPr>
        <p:txBody>
          <a:bodyPr>
            <a:noAutofit/>
          </a:bodyPr>
          <a:lstStyle/>
          <a:p>
            <a:pPr lvl="0">
              <a:lnSpc>
                <a:spcPct val="107000"/>
              </a:lnSpc>
              <a:buClr>
                <a:srgbClr val="5FCBEF"/>
              </a:buClr>
              <a:tabLst>
                <a:tab pos="165735" algn="r"/>
              </a:tabLst>
            </a:pPr>
            <a:r>
              <a:rPr lang="fa-IR" sz="36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الف) </a:t>
            </a:r>
            <a:r>
              <a:rPr lang="fa-IR" sz="28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نادیده گرفتن خیلی از مسائل و یا دور اندیشی نسبت به آن  بخاطر یک شکلی </a:t>
            </a:r>
            <a:endParaRPr lang="en-US" sz="20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endParaRPr>
          </a:p>
          <a:p>
            <a:pPr lvl="0">
              <a:lnSpc>
                <a:spcPct val="107000"/>
              </a:lnSpc>
              <a:buClr>
                <a:srgbClr val="5FCBEF"/>
              </a:buClr>
              <a:tabLst>
                <a:tab pos="165735" algn="r"/>
              </a:tabLst>
            </a:pPr>
            <a:r>
              <a:rPr lang="fa-IR" sz="36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ب)</a:t>
            </a:r>
            <a:r>
              <a:rPr lang="fa-IR" sz="28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ایجاد فضای گفت گوی راحت و امن برای مباحثه تنظیم زمان و وقت کافی –دادن وقت  مخالف و موافق</a:t>
            </a:r>
            <a:endParaRPr lang="en-US" sz="20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endParaRPr>
          </a:p>
          <a:p>
            <a:pPr lvl="0">
              <a:lnSpc>
                <a:spcPct val="107000"/>
              </a:lnSpc>
              <a:buClr>
                <a:srgbClr val="5FCBEF"/>
              </a:buClr>
              <a:tabLst>
                <a:tab pos="165735" algn="r"/>
              </a:tabLst>
            </a:pPr>
            <a:r>
              <a:rPr lang="fa-IR" sz="36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ج) </a:t>
            </a:r>
            <a:r>
              <a:rPr lang="fa-IR" sz="28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خدمت گذاران به گردانندگان جلسه نقش بسیارمهمی در این امر  دارند که   می بایست با دقت به  همه اعضاء وقت یکسان داده شود</a:t>
            </a:r>
            <a:endParaRPr lang="en-US" sz="20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endParaRPr>
          </a:p>
          <a:p>
            <a:pPr lvl="0">
              <a:buClr>
                <a:srgbClr val="5FCBEF"/>
              </a:buClr>
            </a:pPr>
            <a:r>
              <a:rPr lang="fa-IR" sz="36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د) </a:t>
            </a:r>
            <a:r>
              <a:rPr lang="fa-IR" sz="28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در </a:t>
            </a:r>
            <a:r>
              <a:rPr lang="en-US" sz="28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NA</a:t>
            </a:r>
            <a:r>
              <a:rPr lang="fa-IR" sz="2800" b="1" dirty="0">
                <a:solidFill>
                  <a:srgbClr val="EBEBEB">
                    <a:lumMod val="25000"/>
                  </a:srgb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_Beirut Md" panose="00000400000000000000" pitchFamily="2" charset="-78"/>
              </a:rPr>
              <a:t>  هرکس  بجای خودش صحبت میکند تا قضاوت بوجود  نیاید  اما دیدگاه وسیع داشتن  هنگام تصمیمات ما را مسئول  می کند تا هنگام تصمیمات به همه موارد توجه کافی داشته باشیم</a:t>
            </a:r>
            <a:endParaRPr lang="fa-IR" sz="2800" dirty="0"/>
          </a:p>
        </p:txBody>
      </p:sp>
    </p:spTree>
    <p:extLst>
      <p:ext uri="{BB962C8B-B14F-4D97-AF65-F5344CB8AC3E}">
        <p14:creationId xmlns:p14="http://schemas.microsoft.com/office/powerpoint/2010/main" val="2830274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220" y="130629"/>
            <a:ext cx="8596668" cy="3396343"/>
          </a:xfrm>
        </p:spPr>
        <p:txBody>
          <a:bodyPr>
            <a:normAutofit fontScale="90000"/>
          </a:bodyPr>
          <a:lstStyle/>
          <a:p>
            <a:pPr algn="r">
              <a:lnSpc>
                <a:spcPct val="107000"/>
              </a:lnSpc>
              <a:spcBef>
                <a:spcPts val="200"/>
              </a:spcBef>
              <a:tabLst>
                <a:tab pos="165735" algn="r"/>
              </a:tabLst>
            </a:pPr>
            <a:r>
              <a:rPr lang="fa-IR" b="1" u="sng" spc="25" dirty="0">
                <a:solidFill>
                  <a:schemeClr val="bg2">
                    <a:lumMod val="25000"/>
                  </a:schemeClr>
                </a:solidFill>
                <a:latin typeface="014-CAI978" panose="02070803080706020303" pitchFamily="18" charset="0"/>
                <a:ea typeface="Times New Roman" panose="02020603050405020304" pitchFamily="18" charset="0"/>
                <a:cs typeface="Mj_Majd" panose="00000500000000000000" pitchFamily="2" charset="-78"/>
              </a:rPr>
              <a:t>سنت3 </a:t>
            </a:r>
            <a:r>
              <a:rPr lang="fa-IR" b="1" spc="25" dirty="0">
                <a:solidFill>
                  <a:schemeClr val="bg2">
                    <a:lumMod val="25000"/>
                  </a:schemeClr>
                </a:solidFill>
                <a:latin typeface="014-CAI978" panose="02070803080706020303" pitchFamily="18" charset="0"/>
                <a:ea typeface="Times New Roman" panose="02020603050405020304" pitchFamily="18" charset="0"/>
                <a:cs typeface="Mj_Majd" panose="00000500000000000000" pitchFamily="2" charset="-78"/>
              </a:rPr>
              <a:t>                         برای عضو</a:t>
            </a:r>
            <a:r>
              <a:rPr lang="en-US" sz="2200" b="1" i="1" dirty="0">
                <a:solidFill>
                  <a:schemeClr val="bg2">
                    <a:lumMod val="25000"/>
                  </a:schemeClr>
                </a:solidFill>
                <a:latin typeface="Calibri Light" panose="020F0302020204030204" pitchFamily="34" charset="0"/>
                <a:ea typeface="Times New Roman" panose="02020603050405020304" pitchFamily="18" charset="0"/>
                <a:cs typeface="Mj_Majd" panose="00000500000000000000" pitchFamily="2" charset="-78"/>
              </a:rPr>
              <a:t/>
            </a:r>
            <a:br>
              <a:rPr lang="en-US" sz="2200" b="1" i="1" dirty="0">
                <a:solidFill>
                  <a:schemeClr val="bg2">
                    <a:lumMod val="25000"/>
                  </a:schemeClr>
                </a:solidFill>
                <a:latin typeface="Calibri Light" panose="020F0302020204030204" pitchFamily="34" charset="0"/>
                <a:ea typeface="Times New Roman" panose="02020603050405020304" pitchFamily="18" charset="0"/>
                <a:cs typeface="Mj_Majd" panose="00000500000000000000" pitchFamily="2" charset="-78"/>
              </a:rPr>
            </a:br>
            <a:r>
              <a:rPr lang="fa-IR" b="1" spc="25" dirty="0">
                <a:solidFill>
                  <a:schemeClr val="bg2">
                    <a:lumMod val="25000"/>
                  </a:schemeClr>
                </a:solidFill>
                <a:latin typeface="014-CAI978" panose="02070803080706020303" pitchFamily="18" charset="0"/>
                <a:ea typeface="Times New Roman" panose="02020603050405020304" pitchFamily="18" charset="0"/>
                <a:cs typeface="Mj_Majd" panose="00000500000000000000" pitchFamily="2" charset="-78"/>
              </a:rPr>
              <a:t> </a:t>
            </a:r>
            <a:r>
              <a:rPr lang="en-US" sz="2200" b="1" i="1" dirty="0">
                <a:solidFill>
                  <a:schemeClr val="bg2">
                    <a:lumMod val="25000"/>
                  </a:schemeClr>
                </a:solidFill>
                <a:latin typeface="Calibri Light" panose="020F0302020204030204" pitchFamily="34" charset="0"/>
                <a:ea typeface="Times New Roman" panose="02020603050405020304" pitchFamily="18" charset="0"/>
                <a:cs typeface="Mj_Majd" panose="00000500000000000000" pitchFamily="2" charset="-78"/>
              </a:rPr>
              <a:t/>
            </a:r>
            <a:br>
              <a:rPr lang="en-US" sz="2200" b="1" i="1" dirty="0">
                <a:solidFill>
                  <a:schemeClr val="bg2">
                    <a:lumMod val="25000"/>
                  </a:schemeClr>
                </a:solidFill>
                <a:latin typeface="Calibri Light" panose="020F0302020204030204" pitchFamily="34" charset="0"/>
                <a:ea typeface="Times New Roman" panose="02020603050405020304" pitchFamily="18" charset="0"/>
                <a:cs typeface="Mj_Majd" panose="00000500000000000000" pitchFamily="2" charset="-78"/>
              </a:rPr>
            </a:br>
            <a:r>
              <a:rPr lang="fa-IR" sz="3100" b="1" dirty="0">
                <a:solidFill>
                  <a:schemeClr val="bg2">
                    <a:lumMod val="25000"/>
                  </a:schemeClr>
                </a:solidFill>
                <a:latin typeface="Calibri" panose="020F0502020204030204" pitchFamily="34" charset="0"/>
                <a:ea typeface="Calibri" panose="020F0502020204030204" pitchFamily="34" charset="0"/>
                <a:cs typeface="Mj_Majd" panose="00000500000000000000" pitchFamily="2" charset="-78"/>
              </a:rPr>
              <a:t>-</a:t>
            </a:r>
            <a:r>
              <a:rPr lang="fa-IR" sz="3100" b="1"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t>عضویت در </a:t>
            </a:r>
            <a:r>
              <a:rPr lang="en-US" sz="3100" b="1"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t>NA</a:t>
            </a:r>
            <a:r>
              <a:rPr lang="fa-IR" sz="3100" b="1"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t>  برای من به چه معنی است؟</a:t>
            </a:r>
            <a:r>
              <a:rPr lang="en-US" sz="2200"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t/>
            </a:r>
            <a:br>
              <a:rPr lang="en-US" sz="2200"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br>
            <a:r>
              <a:rPr lang="fa-IR" sz="3100" b="1"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t>-وقتی که  تصمیم بگیریم یک عضو باشیم  چه اتفاقی برایم رخ خواهد داد آیا این مسئولیت ها درطول زمان تغییرکرده اند؟</a:t>
            </a:r>
            <a:r>
              <a:rPr lang="en-US" sz="2200"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t/>
            </a:r>
            <a:br>
              <a:rPr lang="en-US" sz="2200"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br>
            <a:r>
              <a:rPr lang="fa-IR" sz="3100" b="1" dirty="0">
                <a:solidFill>
                  <a:schemeClr val="bg2">
                    <a:lumMod val="25000"/>
                  </a:schemeClr>
                </a:solidFill>
                <a:latin typeface="Calibri" panose="020F0502020204030204" pitchFamily="34" charset="0"/>
                <a:ea typeface="Calibri" panose="020F0502020204030204" pitchFamily="34" charset="0"/>
                <a:cs typeface="Mj_Newspaper" panose="00000400000000000000" pitchFamily="2" charset="-78"/>
              </a:rPr>
              <a:t>-آیا سعی میکنم تا دیگران  را مجبور به رعایت استاندارد های خود کنم؟</a:t>
            </a:r>
            <a:r>
              <a:rPr lang="en-US" sz="2400" dirty="0">
                <a:latin typeface="Calibri" panose="020F0502020204030204" pitchFamily="34" charset="0"/>
                <a:ea typeface="Calibri" panose="020F0502020204030204" pitchFamily="34" charset="0"/>
                <a:cs typeface="Mj_Newspaper" panose="00000400000000000000" pitchFamily="2" charset="-78"/>
              </a:rPr>
              <a:t/>
            </a:r>
            <a:br>
              <a:rPr lang="en-US" sz="2400" dirty="0">
                <a:latin typeface="Calibri" panose="020F0502020204030204" pitchFamily="34" charset="0"/>
                <a:ea typeface="Calibri" panose="020F0502020204030204" pitchFamily="34" charset="0"/>
                <a:cs typeface="Mj_Newspaper" panose="00000400000000000000" pitchFamily="2" charset="-78"/>
              </a:rPr>
            </a:br>
            <a:endParaRPr lang="fa-IR" dirty="0">
              <a:cs typeface="Mj_Newspaper" panose="00000400000000000000" pitchFamily="2" charset="-78"/>
            </a:endParaRPr>
          </a:p>
        </p:txBody>
      </p:sp>
      <p:sp>
        <p:nvSpPr>
          <p:cNvPr id="3" name="Content Placeholder 2"/>
          <p:cNvSpPr>
            <a:spLocks noGrp="1"/>
          </p:cNvSpPr>
          <p:nvPr>
            <p:ph idx="1"/>
          </p:nvPr>
        </p:nvSpPr>
        <p:spPr>
          <a:xfrm>
            <a:off x="677334" y="3672114"/>
            <a:ext cx="8596668" cy="2906278"/>
          </a:xfrm>
        </p:spPr>
        <p:txBody>
          <a:bodyPr>
            <a:normAutofit/>
          </a:bodyPr>
          <a:lstStyle/>
          <a:p>
            <a:pPr>
              <a:lnSpc>
                <a:spcPct val="107000"/>
              </a:lnSpc>
              <a:tabLst>
                <a:tab pos="165735" algn="r"/>
              </a:tabLst>
            </a:pPr>
            <a:r>
              <a:rPr lang="fa-IR" sz="2000" dirty="0">
                <a:solidFill>
                  <a:schemeClr val="tx1"/>
                </a:solidFill>
                <a:latin typeface="Eras Light ITC" panose="020B0402030504020804" pitchFamily="34" charset="0"/>
                <a:ea typeface="Calibri" panose="020F0502020204030204" pitchFamily="34" charset="0"/>
                <a:cs typeface="+mj-cs"/>
              </a:rPr>
              <a:t>الف)</a:t>
            </a:r>
            <a:r>
              <a:rPr lang="fa-IR" sz="2000" b="1" dirty="0">
                <a:solidFill>
                  <a:schemeClr val="tx1"/>
                </a:solidFill>
                <a:latin typeface="Eras Light ITC" panose="020B0402030504020804" pitchFamily="34" charset="0"/>
                <a:ea typeface="Calibri" panose="020F0502020204030204" pitchFamily="34" charset="0"/>
                <a:cs typeface="+mj-cs"/>
              </a:rPr>
              <a:t>  عضویت در </a:t>
            </a:r>
            <a:r>
              <a:rPr lang="en-US" sz="2000" b="1" dirty="0">
                <a:solidFill>
                  <a:schemeClr val="tx1"/>
                </a:solidFill>
                <a:latin typeface="Eras Light ITC" panose="020B0402030504020804" pitchFamily="34" charset="0"/>
                <a:ea typeface="Calibri" panose="020F0502020204030204" pitchFamily="34" charset="0"/>
                <a:cs typeface="+mj-cs"/>
              </a:rPr>
              <a:t>NA </a:t>
            </a:r>
            <a:r>
              <a:rPr lang="fa-IR" sz="2000" b="1" dirty="0">
                <a:solidFill>
                  <a:schemeClr val="tx1"/>
                </a:solidFill>
                <a:latin typeface="Eras Light ITC" panose="020B0402030504020804" pitchFamily="34" charset="0"/>
                <a:ea typeface="Calibri" panose="020F0502020204030204" pitchFamily="34" charset="0"/>
                <a:cs typeface="+mj-cs"/>
              </a:rPr>
              <a:t> یک  تصمیم است که  فرد باید بگیرد که با  قطع مصرف و استمرار برآن  شکل  می گیرد.</a:t>
            </a:r>
            <a:endParaRPr lang="en-US" sz="1600" dirty="0">
              <a:solidFill>
                <a:schemeClr val="tx1"/>
              </a:solidFill>
              <a:latin typeface="Eras Light ITC" panose="020B0402030504020804" pitchFamily="34" charset="0"/>
              <a:ea typeface="Calibri" panose="020F0502020204030204" pitchFamily="34" charset="0"/>
              <a:cs typeface="+mj-cs"/>
            </a:endParaRPr>
          </a:p>
          <a:p>
            <a:pPr>
              <a:lnSpc>
                <a:spcPct val="107000"/>
              </a:lnSpc>
              <a:tabLst>
                <a:tab pos="165735" algn="r"/>
              </a:tabLst>
            </a:pPr>
            <a:r>
              <a:rPr lang="fa-IR" sz="2000" dirty="0">
                <a:solidFill>
                  <a:schemeClr val="tx1"/>
                </a:solidFill>
                <a:latin typeface="Eras Light ITC" panose="020B0402030504020804" pitchFamily="34" charset="0"/>
                <a:ea typeface="Calibri" panose="020F0502020204030204" pitchFamily="34" charset="0"/>
                <a:cs typeface="+mj-cs"/>
              </a:rPr>
              <a:t>ب)  </a:t>
            </a:r>
            <a:r>
              <a:rPr lang="fa-IR" sz="2000" b="1" dirty="0">
                <a:solidFill>
                  <a:schemeClr val="tx1"/>
                </a:solidFill>
                <a:latin typeface="Eras Light ITC" panose="020B0402030504020804" pitchFamily="34" charset="0"/>
                <a:ea typeface="Calibri" panose="020F0502020204030204" pitchFamily="34" charset="0"/>
                <a:cs typeface="+mj-cs"/>
              </a:rPr>
              <a:t>خارج شدن از انزوا ، احساس تعلق واقعی  به جایی پیدا کردن اعضایی که حاضرند  برای من وقت بگذارند و برایشان  اهمیت دارم.</a:t>
            </a:r>
            <a:endParaRPr lang="en-US" sz="1600" dirty="0">
              <a:solidFill>
                <a:schemeClr val="tx1"/>
              </a:solidFill>
              <a:latin typeface="Eras Light ITC" panose="020B0402030504020804" pitchFamily="34" charset="0"/>
              <a:ea typeface="Calibri" panose="020F0502020204030204" pitchFamily="34" charset="0"/>
              <a:cs typeface="+mj-cs"/>
            </a:endParaRPr>
          </a:p>
          <a:p>
            <a:pPr>
              <a:lnSpc>
                <a:spcPct val="107000"/>
              </a:lnSpc>
              <a:spcBef>
                <a:spcPts val="200"/>
              </a:spcBef>
              <a:tabLst>
                <a:tab pos="165735" algn="r"/>
              </a:tabLst>
            </a:pPr>
            <a:r>
              <a:rPr lang="fa-IR" sz="2400" b="1" dirty="0">
                <a:solidFill>
                  <a:schemeClr val="tx1"/>
                </a:solidFill>
                <a:effectLst>
                  <a:outerShdw blurRad="38100" dist="19050" dir="2700000" algn="tl">
                    <a:schemeClr val="dk1">
                      <a:alpha val="40000"/>
                    </a:schemeClr>
                  </a:outerShdw>
                </a:effectLst>
                <a:latin typeface="Eras Light ITC" panose="020B0402030504020804" pitchFamily="34" charset="0"/>
                <a:ea typeface="Times New Roman" panose="02020603050405020304" pitchFamily="18" charset="0"/>
                <a:cs typeface="+mj-cs"/>
              </a:rPr>
              <a:t>ج)  </a:t>
            </a:r>
            <a:r>
              <a:rPr lang="fa-IR" sz="2000" b="1" dirty="0">
                <a:solidFill>
                  <a:schemeClr val="tx1"/>
                </a:solidFill>
                <a:effectLst>
                  <a:outerShdw blurRad="38100" dist="19050" dir="2700000" algn="tl">
                    <a:schemeClr val="dk1">
                      <a:alpha val="40000"/>
                    </a:schemeClr>
                  </a:outerShdw>
                </a:effectLst>
                <a:latin typeface="Eras Light ITC" panose="020B0402030504020804" pitchFamily="34" charset="0"/>
                <a:ea typeface="Times New Roman" panose="02020603050405020304" pitchFamily="18" charset="0"/>
                <a:cs typeface="+mj-cs"/>
              </a:rPr>
              <a:t>اهمیت به تازه وارد ، خوش آمدگویی  و استقبال ، گفتگو هم صحبتی  با  تازه واردین  مشتاق کردن تازه وارد  تا به جلسات  برگردد</a:t>
            </a:r>
            <a:r>
              <a:rPr lang="fa-IR" sz="2400" b="1" dirty="0">
                <a:solidFill>
                  <a:schemeClr val="tx1"/>
                </a:solidFill>
                <a:effectLst>
                  <a:outerShdw blurRad="38100" dist="19050" dir="2700000" algn="tl">
                    <a:schemeClr val="dk1">
                      <a:alpha val="40000"/>
                    </a:schemeClr>
                  </a:outerShdw>
                </a:effectLst>
                <a:latin typeface="Eras Light ITC" panose="020B0402030504020804" pitchFamily="34" charset="0"/>
                <a:ea typeface="Times New Roman" panose="02020603050405020304" pitchFamily="18" charset="0"/>
                <a:cs typeface="+mj-cs"/>
              </a:rPr>
              <a:t>.</a:t>
            </a:r>
            <a:endParaRPr lang="en-US" sz="2000" b="1" dirty="0">
              <a:solidFill>
                <a:schemeClr val="tx1"/>
              </a:solidFill>
              <a:latin typeface="Eras Light ITC" panose="020B0402030504020804" pitchFamily="34" charset="0"/>
              <a:ea typeface="Times New Roman" panose="02020603050405020304" pitchFamily="18" charset="0"/>
              <a:cs typeface="+mj-cs"/>
            </a:endParaRPr>
          </a:p>
          <a:p>
            <a:endParaRPr lang="fa-IR" dirty="0"/>
          </a:p>
        </p:txBody>
      </p:sp>
    </p:spTree>
    <p:extLst>
      <p:ext uri="{BB962C8B-B14F-4D97-AF65-F5344CB8AC3E}">
        <p14:creationId xmlns:p14="http://schemas.microsoft.com/office/powerpoint/2010/main" val="120101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105" y="188685"/>
            <a:ext cx="8596668" cy="2612571"/>
          </a:xfrm>
        </p:spPr>
        <p:txBody>
          <a:bodyPr>
            <a:noAutofit/>
          </a:bodyPr>
          <a:lstStyle/>
          <a:p>
            <a:pPr marL="342900" lvl="0" indent="-342900" algn="r">
              <a:lnSpc>
                <a:spcPct val="107000"/>
              </a:lnSpc>
              <a:spcBef>
                <a:spcPts val="2400"/>
              </a:spcBef>
              <a:tabLst>
                <a:tab pos="165735" algn="r"/>
              </a:tabLst>
            </a:pPr>
            <a:r>
              <a:rPr lang="fa-IR" b="1" kern="0" dirty="0">
                <a:ln w="9525" cap="flat" cmpd="sng" algn="ctr">
                  <a:solidFill>
                    <a:srgbClr val="FFFFFF"/>
                  </a:solidFill>
                  <a:prstDash val="solid"/>
                  <a:round/>
                </a:ln>
                <a:solidFill>
                  <a:srgbClr val="2E74B5"/>
                </a:solidFill>
                <a:effectLst>
                  <a:outerShdw blurRad="12700" dist="38100" dir="2700000" algn="tl">
                    <a:schemeClr val="bg1">
                      <a:lumMod val="50000"/>
                    </a:schemeClr>
                  </a:outerShdw>
                </a:effectLst>
                <a:latin typeface="Calibri Light" panose="020F0302020204030204" pitchFamily="34" charset="0"/>
                <a:ea typeface="Times New Roman" panose="02020603050405020304" pitchFamily="18" charset="0"/>
                <a:cs typeface="Mj_Beirut" panose="00000400000000000000" pitchFamily="2" charset="-78"/>
              </a:rPr>
              <a:t>سوال:</a:t>
            </a:r>
            <a:r>
              <a:rPr lang="en-US" sz="2800" b="1" kern="0" dirty="0">
                <a:solidFill>
                  <a:srgbClr val="2E74B5"/>
                </a:solidFill>
                <a:latin typeface="Calibri Light" panose="020F0302020204030204" pitchFamily="34" charset="0"/>
                <a:ea typeface="Times New Roman" panose="02020603050405020304" pitchFamily="18" charset="0"/>
                <a:cs typeface="Mj_Marpich" panose="00000400000000000000" pitchFamily="2" charset="-78"/>
              </a:rPr>
              <a:t/>
            </a:r>
            <a:br>
              <a:rPr lang="en-US" sz="2800" b="1" kern="0" dirty="0">
                <a:solidFill>
                  <a:srgbClr val="2E74B5"/>
                </a:solidFill>
                <a:latin typeface="Calibri Light" panose="020F0302020204030204" pitchFamily="34" charset="0"/>
                <a:ea typeface="Times New Roman" panose="02020603050405020304" pitchFamily="18" charset="0"/>
                <a:cs typeface="Mj_Marpich" panose="00000400000000000000" pitchFamily="2" charset="-78"/>
              </a:rPr>
            </a:br>
            <a:r>
              <a:rPr lang="fa-IR" sz="2800" b="1" dirty="0">
                <a:solidFill>
                  <a:schemeClr val="tx1"/>
                </a:solidFill>
                <a:latin typeface="Calibri" panose="020F0502020204030204" pitchFamily="34" charset="0"/>
                <a:ea typeface="Calibri" panose="020F0502020204030204" pitchFamily="34" charset="0"/>
                <a:cs typeface="MRT_Abasan" panose="00000400000000000000" pitchFamily="2" charset="-78"/>
              </a:rPr>
              <a:t>-چه توقعاتی از دیگران  برای جهت بهبود پیداکردن  و خدمت در </a:t>
            </a:r>
            <a:r>
              <a:rPr lang="en-US" sz="2800" b="1" dirty="0">
                <a:solidFill>
                  <a:schemeClr val="tx1"/>
                </a:solidFill>
                <a:latin typeface="Calibri" panose="020F0502020204030204" pitchFamily="34" charset="0"/>
                <a:ea typeface="Calibri" panose="020F0502020204030204" pitchFamily="34" charset="0"/>
                <a:cs typeface="MRT_Abasan" panose="00000400000000000000" pitchFamily="2" charset="-78"/>
              </a:rPr>
              <a:t>NA</a:t>
            </a:r>
            <a:r>
              <a:rPr lang="en-US" sz="2800" b="1" dirty="0">
                <a:solidFill>
                  <a:schemeClr val="tx1"/>
                </a:solidFill>
                <a:latin typeface="Arial" panose="020B0604020202020204" pitchFamily="34" charset="0"/>
                <a:ea typeface="Calibri" panose="020F0502020204030204" pitchFamily="34" charset="0"/>
                <a:cs typeface="MRT_Abasan" panose="00000400000000000000" pitchFamily="2" charset="-78"/>
              </a:rPr>
              <a:t>  </a:t>
            </a:r>
            <a:r>
              <a:rPr lang="fa-IR" sz="2800" b="1" dirty="0">
                <a:solidFill>
                  <a:schemeClr val="tx1"/>
                </a:solidFill>
                <a:latin typeface="Arial" panose="020B0604020202020204" pitchFamily="34" charset="0"/>
                <a:ea typeface="Calibri" panose="020F0502020204030204" pitchFamily="34" charset="0"/>
                <a:cs typeface="MRT_Abasan" panose="00000400000000000000" pitchFamily="2" charset="-78"/>
              </a:rPr>
              <a:t>دارم</a:t>
            </a:r>
            <a:r>
              <a:rPr lang="fa-IR" sz="2800" b="1" dirty="0" smtClean="0">
                <a:solidFill>
                  <a:schemeClr val="tx1"/>
                </a:solidFill>
                <a:latin typeface="Arial" panose="020B0604020202020204" pitchFamily="34" charset="0"/>
                <a:ea typeface="Calibri" panose="020F0502020204030204" pitchFamily="34" charset="0"/>
                <a:cs typeface="MRT_Abasan" panose="00000400000000000000" pitchFamily="2" charset="-78"/>
              </a:rPr>
              <a:t>؟</a:t>
            </a:r>
            <a:r>
              <a:rPr lang="en-US" sz="2800" b="1" dirty="0" smtClean="0">
                <a:solidFill>
                  <a:schemeClr val="tx1"/>
                </a:solidFill>
                <a:latin typeface="Arial" panose="020B0604020202020204" pitchFamily="34" charset="0"/>
                <a:ea typeface="Calibri" panose="020F0502020204030204" pitchFamily="34" charset="0"/>
                <a:cs typeface="MRT_Abasan" panose="00000400000000000000" pitchFamily="2" charset="-78"/>
              </a:rPr>
              <a:t/>
            </a:r>
            <a:br>
              <a:rPr lang="en-US" sz="2800" b="1" dirty="0" smtClean="0">
                <a:solidFill>
                  <a:schemeClr val="tx1"/>
                </a:solidFill>
                <a:latin typeface="Arial" panose="020B0604020202020204" pitchFamily="34" charset="0"/>
                <a:ea typeface="Calibri" panose="020F0502020204030204" pitchFamily="34" charset="0"/>
                <a:cs typeface="MRT_Abasan" panose="00000400000000000000" pitchFamily="2" charset="-78"/>
              </a:rPr>
            </a:br>
            <a:r>
              <a:rPr lang="en-US" sz="2000" dirty="0">
                <a:solidFill>
                  <a:schemeClr val="tx1"/>
                </a:solidFill>
                <a:latin typeface="Calibri" panose="020F0502020204030204" pitchFamily="34" charset="0"/>
                <a:ea typeface="Calibri" panose="020F0502020204030204" pitchFamily="34" charset="0"/>
                <a:cs typeface="MRT_Abasan" panose="00000400000000000000" pitchFamily="2" charset="-78"/>
              </a:rPr>
              <a:t/>
            </a:r>
            <a:br>
              <a:rPr lang="en-US" sz="2000" dirty="0">
                <a:solidFill>
                  <a:schemeClr val="tx1"/>
                </a:solidFill>
                <a:latin typeface="Calibri" panose="020F0502020204030204" pitchFamily="34" charset="0"/>
                <a:ea typeface="Calibri" panose="020F0502020204030204" pitchFamily="34" charset="0"/>
                <a:cs typeface="MRT_Abasan" panose="00000400000000000000" pitchFamily="2" charset="-78"/>
              </a:rPr>
            </a:br>
            <a:r>
              <a:rPr lang="fa-IR" sz="2800" b="1" dirty="0">
                <a:solidFill>
                  <a:schemeClr val="tx1"/>
                </a:solidFill>
                <a:latin typeface="Calibri" panose="020F0502020204030204" pitchFamily="34" charset="0"/>
                <a:ea typeface="Calibri" panose="020F0502020204030204" pitchFamily="34" charset="0"/>
                <a:cs typeface="MRT_Abasan" panose="00000400000000000000" pitchFamily="2" charset="-78"/>
              </a:rPr>
              <a:t>-آیا این  توقعات براساس اصول  </a:t>
            </a:r>
            <a:r>
              <a:rPr lang="en-US" sz="2800" b="1" dirty="0">
                <a:solidFill>
                  <a:schemeClr val="tx1"/>
                </a:solidFill>
                <a:latin typeface="Calibri" panose="020F0502020204030204" pitchFamily="34" charset="0"/>
                <a:ea typeface="Calibri" panose="020F0502020204030204" pitchFamily="34" charset="0"/>
                <a:cs typeface="MRT_Abasan" panose="00000400000000000000" pitchFamily="2" charset="-78"/>
              </a:rPr>
              <a:t>NA</a:t>
            </a:r>
            <a:r>
              <a:rPr lang="fa-IR" sz="2800" b="1" dirty="0">
                <a:solidFill>
                  <a:schemeClr val="tx1"/>
                </a:solidFill>
                <a:latin typeface="Calibri" panose="020F0502020204030204" pitchFamily="34" charset="0"/>
                <a:ea typeface="Calibri" panose="020F0502020204030204" pitchFamily="34" charset="0"/>
                <a:cs typeface="MRT_Abasan" panose="00000400000000000000" pitchFamily="2" charset="-78"/>
              </a:rPr>
              <a:t>   هستند  یا عقاید شخصی؟</a:t>
            </a:r>
            <a:r>
              <a:rPr lang="en-US" sz="2000" dirty="0">
                <a:solidFill>
                  <a:schemeClr val="tx1"/>
                </a:solidFill>
                <a:latin typeface="Calibri" panose="020F0502020204030204" pitchFamily="34" charset="0"/>
                <a:ea typeface="Calibri" panose="020F0502020204030204" pitchFamily="34" charset="0"/>
                <a:cs typeface="Mj_Marpich" panose="00000400000000000000" pitchFamily="2" charset="-78"/>
              </a:rPr>
              <a:t/>
            </a:r>
            <a:br>
              <a:rPr lang="en-US" sz="2000" dirty="0">
                <a:solidFill>
                  <a:schemeClr val="tx1"/>
                </a:solidFill>
                <a:latin typeface="Calibri" panose="020F0502020204030204" pitchFamily="34" charset="0"/>
                <a:ea typeface="Calibri" panose="020F0502020204030204" pitchFamily="34" charset="0"/>
                <a:cs typeface="Mj_Marpich" panose="00000400000000000000" pitchFamily="2" charset="-78"/>
              </a:rPr>
            </a:br>
            <a:endParaRPr lang="fa-IR" sz="2800" dirty="0">
              <a:solidFill>
                <a:schemeClr val="tx1"/>
              </a:solidFill>
              <a:cs typeface="Mj_Marpich" panose="00000400000000000000" pitchFamily="2" charset="-78"/>
            </a:endParaRPr>
          </a:p>
        </p:txBody>
      </p:sp>
      <p:sp>
        <p:nvSpPr>
          <p:cNvPr id="3" name="Content Placeholder 2"/>
          <p:cNvSpPr>
            <a:spLocks noGrp="1"/>
          </p:cNvSpPr>
          <p:nvPr>
            <p:ph idx="1"/>
          </p:nvPr>
        </p:nvSpPr>
        <p:spPr>
          <a:xfrm>
            <a:off x="677334" y="3062514"/>
            <a:ext cx="8596668" cy="2978848"/>
          </a:xfrm>
        </p:spPr>
        <p:txBody>
          <a:bodyPr/>
          <a:lstStyle/>
          <a:p>
            <a:pPr>
              <a:lnSpc>
                <a:spcPct val="107000"/>
              </a:lnSpc>
              <a:tabLst>
                <a:tab pos="165735" algn="r"/>
              </a:tabLst>
            </a:pPr>
            <a:r>
              <a:rPr lang="fa-IR" sz="3200" b="1" dirty="0">
                <a:solidFill>
                  <a:srgbClr val="0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الف)</a:t>
            </a:r>
            <a:r>
              <a:rPr lang="fa-IR" sz="2800" b="1" dirty="0">
                <a:solidFill>
                  <a:srgbClr val="0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rPr>
              <a:t>درک و پذیرا شدن  ، همدردی کمک به حفظ پاکی</a:t>
            </a:r>
            <a:endParaRPr lang="en-US"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Bardiya" panose="00000400000000000000" pitchFamily="2" charset="-78"/>
            </a:endParaRPr>
          </a:p>
          <a:p>
            <a:pPr>
              <a:lnSpc>
                <a:spcPct val="107000"/>
              </a:lnSpc>
              <a:spcBef>
                <a:spcPts val="200"/>
              </a:spcBef>
              <a:tabLst>
                <a:tab pos="165735" algn="r"/>
              </a:tabLst>
            </a:pPr>
            <a:r>
              <a:rPr lang="fa-IR" sz="3200" b="1" dirty="0">
                <a:solidFill>
                  <a:srgbClr val="000000"/>
                </a:solidFill>
                <a:effectLst>
                  <a:outerShdw blurRad="38100" dist="38100" dir="2700000" algn="tl">
                    <a:srgbClr val="000000">
                      <a:alpha val="43137"/>
                    </a:srgbClr>
                  </a:outerShdw>
                </a:effectLst>
                <a:latin typeface="Calibri Light" panose="020F0302020204030204" pitchFamily="34" charset="0"/>
                <a:ea typeface="Times New Roman" panose="02020603050405020304" pitchFamily="18" charset="0"/>
                <a:cs typeface="B Bardiya" panose="00000400000000000000" pitchFamily="2" charset="-78"/>
              </a:rPr>
              <a:t>ب) </a:t>
            </a:r>
            <a:r>
              <a:rPr lang="fa-IR" sz="2800" b="1" dirty="0">
                <a:solidFill>
                  <a:srgbClr val="000000"/>
                </a:solidFill>
                <a:effectLst>
                  <a:outerShdw blurRad="38100" dist="38100" dir="2700000" algn="tl">
                    <a:srgbClr val="000000">
                      <a:alpha val="43137"/>
                    </a:srgbClr>
                  </a:outerShdw>
                </a:effectLst>
                <a:latin typeface="Calibri Light" panose="020F0302020204030204" pitchFamily="34" charset="0"/>
                <a:ea typeface="Times New Roman" panose="02020603050405020304" pitchFamily="18" charset="0"/>
                <a:cs typeface="B Bardiya" panose="00000400000000000000" pitchFamily="2" charset="-78"/>
              </a:rPr>
              <a:t>اگر در مسیر بهبودی  و همراه با دیگران هستم توقعات اصولی خواهم داشت  و اگر دور از بهبودی باشیم حتما توقعات و انتظارات بی جا از  </a:t>
            </a:r>
            <a:r>
              <a:rPr lang="en-US" sz="2800" b="1" dirty="0">
                <a:solidFill>
                  <a:srgbClr val="000000"/>
                </a:solidFill>
                <a:effectLst>
                  <a:outerShdw blurRad="38100" dist="38100" dir="2700000" algn="tl">
                    <a:srgbClr val="000000">
                      <a:alpha val="43137"/>
                    </a:srgbClr>
                  </a:outerShdw>
                </a:effectLst>
                <a:latin typeface="Calibri Light" panose="020F0302020204030204" pitchFamily="34" charset="0"/>
                <a:ea typeface="Times New Roman" panose="02020603050405020304" pitchFamily="18" charset="0"/>
                <a:cs typeface="B Bardiya" panose="00000400000000000000" pitchFamily="2" charset="-78"/>
              </a:rPr>
              <a:t>NA</a:t>
            </a:r>
            <a:r>
              <a:rPr lang="fa-IR" sz="2800" b="1" dirty="0">
                <a:solidFill>
                  <a:srgbClr val="000000"/>
                </a:solidFill>
                <a:effectLst>
                  <a:outerShdw blurRad="38100" dist="38100" dir="2700000" algn="tl">
                    <a:srgbClr val="000000">
                      <a:alpha val="43137"/>
                    </a:srgbClr>
                  </a:outerShdw>
                </a:effectLst>
                <a:latin typeface="Calibri Light" panose="020F0302020204030204" pitchFamily="34" charset="0"/>
                <a:ea typeface="Times New Roman" panose="02020603050405020304" pitchFamily="18" charset="0"/>
                <a:cs typeface="B Bardiya" panose="00000400000000000000" pitchFamily="2" charset="-78"/>
              </a:rPr>
              <a:t> خواهیم داشت</a:t>
            </a:r>
            <a:endParaRPr lang="en-US" sz="2800" b="1" dirty="0">
              <a:solidFill>
                <a:srgbClr val="2E74B5"/>
              </a:solidFill>
              <a:effectLst>
                <a:outerShdw blurRad="38100" dist="38100" dir="2700000" algn="tl">
                  <a:srgbClr val="000000">
                    <a:alpha val="43137"/>
                  </a:srgbClr>
                </a:outerShdw>
              </a:effectLst>
              <a:latin typeface="Calibri Light" panose="020F0302020204030204" pitchFamily="34" charset="0"/>
              <a:ea typeface="Times New Roman" panose="02020603050405020304" pitchFamily="18" charset="0"/>
              <a:cs typeface="B Bardiya" panose="00000400000000000000" pitchFamily="2" charset="-78"/>
            </a:endParaRPr>
          </a:p>
          <a:p>
            <a:endParaRPr lang="fa-IR" dirty="0"/>
          </a:p>
        </p:txBody>
      </p:sp>
    </p:spTree>
    <p:extLst>
      <p:ext uri="{BB962C8B-B14F-4D97-AF65-F5344CB8AC3E}">
        <p14:creationId xmlns:p14="http://schemas.microsoft.com/office/powerpoint/2010/main" val="273211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0"/>
            <a:ext cx="12191999" cy="6857999"/>
          </a:xfrm>
          <a:prstGeom prst="rect">
            <a:avLst/>
          </a:prstGeom>
        </p:spPr>
      </p:pic>
    </p:spTree>
    <p:extLst>
      <p:ext uri="{BB962C8B-B14F-4D97-AF65-F5344CB8AC3E}">
        <p14:creationId xmlns:p14="http://schemas.microsoft.com/office/powerpoint/2010/main" val="3904312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497944"/>
          </a:xfrm>
        </p:spPr>
        <p:txBody>
          <a:bodyPr>
            <a:noAutofit/>
          </a:bodyPr>
          <a:lstStyle/>
          <a:p>
            <a:pPr marL="342900" lvl="0" indent="-342900" algn="r">
              <a:lnSpc>
                <a:spcPct val="107000"/>
              </a:lnSpc>
              <a:spcBef>
                <a:spcPts val="200"/>
              </a:spcBef>
              <a:tabLst>
                <a:tab pos="165735" algn="r"/>
              </a:tabLst>
            </a:pPr>
            <a:r>
              <a:rPr lang="fa-IR" sz="2800" b="1" dirty="0">
                <a:solidFill>
                  <a:schemeClr val="tx2">
                    <a:lumMod val="75000"/>
                  </a:schemeClr>
                </a:solidFill>
                <a:effectLst>
                  <a:outerShdw blurRad="38100" dist="19050" dir="2700000" algn="tl">
                    <a:schemeClr val="dk1">
                      <a:alpha val="40000"/>
                    </a:schemeClr>
                  </a:outerShdw>
                </a:effectLst>
                <a:latin typeface="Calibri Light" panose="020F0302020204030204" pitchFamily="34" charset="0"/>
                <a:ea typeface="Times New Roman" panose="02020603050405020304" pitchFamily="18" charset="0"/>
                <a:cs typeface="Times New Roman" panose="02020603050405020304" pitchFamily="18" charset="0"/>
              </a:rPr>
              <a:t>سوال  </a:t>
            </a:r>
            <a:r>
              <a:rPr lang="fa-IR" sz="2400" b="1" dirty="0">
                <a:solidFill>
                  <a:schemeClr val="tx2">
                    <a:lumMod val="75000"/>
                  </a:schemeClr>
                </a:solidFill>
                <a:effectLst>
                  <a:outerShdw blurRad="38100" dist="19050" dir="2700000" algn="tl">
                    <a:schemeClr val="dk1">
                      <a:alpha val="40000"/>
                    </a:schemeClr>
                  </a:outerShdw>
                </a:effectLst>
                <a:latin typeface="Calibri Light" panose="020F0302020204030204" pitchFamily="34" charset="0"/>
                <a:ea typeface="Times New Roman" panose="02020603050405020304" pitchFamily="18" charset="0"/>
                <a:cs typeface="Times New Roman" panose="02020603050405020304" pitchFamily="18" charset="0"/>
              </a:rPr>
              <a:t>   </a:t>
            </a:r>
            <a:r>
              <a:rPr lang="fa-IR" sz="2400" b="1" dirty="0">
                <a:solidFill>
                  <a:schemeClr val="tx2">
                    <a:lumMod val="75000"/>
                  </a:schemeClr>
                </a:solidFill>
                <a:effectLst>
                  <a:outerShdw blurRad="38100" dist="19050" dir="2700000" algn="tl">
                    <a:schemeClr val="dk1">
                      <a:alpha val="40000"/>
                    </a:schemeClr>
                  </a:outerShdw>
                </a:effectLst>
                <a:latin typeface="014-CAI978" panose="02070803080706020303" pitchFamily="18" charset="0"/>
                <a:ea typeface="Times New Roman" panose="02020603050405020304" pitchFamily="18" charset="0"/>
                <a:cs typeface="Times New Roman" panose="02020603050405020304" pitchFamily="18" charset="0"/>
              </a:rPr>
              <a:t>(برای گروه</a:t>
            </a:r>
            <a:r>
              <a:rPr lang="fa-IR" sz="2400" b="1" dirty="0" smtClean="0">
                <a:solidFill>
                  <a:schemeClr val="tx2">
                    <a:lumMod val="75000"/>
                  </a:schemeClr>
                </a:solidFill>
                <a:effectLst>
                  <a:outerShdw blurRad="38100" dist="19050" dir="2700000" algn="tl">
                    <a:schemeClr val="dk1">
                      <a:alpha val="40000"/>
                    </a:schemeClr>
                  </a:outerShdw>
                </a:effectLst>
                <a:latin typeface="014-CAI978" panose="02070803080706020303" pitchFamily="18" charset="0"/>
                <a:ea typeface="Times New Roman" panose="02020603050405020304" pitchFamily="18" charset="0"/>
                <a:cs typeface="Times New Roman" panose="02020603050405020304" pitchFamily="18" charset="0"/>
              </a:rPr>
              <a:t>)</a:t>
            </a:r>
            <a:r>
              <a:rPr lang="fa-IR" sz="2400" b="1" dirty="0" smtClean="0">
                <a:solidFill>
                  <a:srgbClr val="000000"/>
                </a:solidFill>
                <a:effectLst>
                  <a:outerShdw blurRad="38100" dist="19050" dir="2700000" algn="tl">
                    <a:schemeClr val="dk1">
                      <a:alpha val="40000"/>
                    </a:schemeClr>
                  </a:outerShdw>
                </a:effectLst>
                <a:latin typeface="014-CAI978" panose="02070803080706020303" pitchFamily="18" charset="0"/>
                <a:ea typeface="Times New Roman" panose="02020603050405020304" pitchFamily="18" charset="0"/>
                <a:cs typeface="Times New Roman" panose="02020603050405020304" pitchFamily="18" charset="0"/>
              </a:rPr>
              <a:t/>
            </a:r>
            <a:br>
              <a:rPr lang="fa-IR" sz="2400" b="1" dirty="0" smtClean="0">
                <a:solidFill>
                  <a:srgbClr val="000000"/>
                </a:solidFill>
                <a:effectLst>
                  <a:outerShdw blurRad="38100" dist="19050" dir="2700000" algn="tl">
                    <a:schemeClr val="dk1">
                      <a:alpha val="40000"/>
                    </a:schemeClr>
                  </a:outerShdw>
                </a:effectLst>
                <a:latin typeface="014-CAI978" panose="02070803080706020303" pitchFamily="18" charset="0"/>
                <a:ea typeface="Times New Roman" panose="02020603050405020304" pitchFamily="18" charset="0"/>
                <a:cs typeface="Times New Roman" panose="02020603050405020304" pitchFamily="18" charset="0"/>
              </a:rPr>
            </a:br>
            <a:r>
              <a:rPr lang="en-US"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r>
            <a:br>
              <a:rPr lang="en-US"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br>
            <a:r>
              <a:rPr lang="fa-IR" sz="2800" b="1" dirty="0">
                <a:solidFill>
                  <a:schemeClr val="tx2">
                    <a:lumMod val="75000"/>
                  </a:schemeClr>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rPr>
              <a:t>- چه کسانی در جلسات  ما حضور ندارند؟</a:t>
            </a:r>
            <a:r>
              <a:rPr lang="en-US" sz="2000"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2000"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rPr>
            </a:br>
            <a:r>
              <a:rPr lang="fa-IR" sz="2800" b="1" dirty="0">
                <a:solidFill>
                  <a:schemeClr val="tx2">
                    <a:lumMod val="75000"/>
                  </a:schemeClr>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rPr>
              <a:t>- آیا گروه  می تواند کاری کند تا  فضای پذیرش در جلساتمان بهتر شود؟</a:t>
            </a:r>
            <a:r>
              <a:rPr lang="en-US" sz="2000"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2000"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rPr>
            </a:br>
            <a:r>
              <a:rPr lang="fa-IR" sz="2800" b="1" dirty="0">
                <a:solidFill>
                  <a:schemeClr val="tx2">
                    <a:lumMod val="75000"/>
                  </a:schemeClr>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rPr>
              <a:t>- آیا گروه ما برای اعضایی که  نیازهای مضاعف دارند قابل دسترسی است؟</a:t>
            </a:r>
            <a:r>
              <a:rPr lang="en-US" sz="1800"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rPr>
            </a:br>
            <a:endParaRPr lang="fa-IR" sz="2400" dirty="0">
              <a:solidFill>
                <a:schemeClr val="tx2">
                  <a:lumMod val="75000"/>
                </a:schemeClr>
              </a:solidFill>
            </a:endParaRPr>
          </a:p>
        </p:txBody>
      </p:sp>
      <p:sp>
        <p:nvSpPr>
          <p:cNvPr id="3" name="Content Placeholder 2"/>
          <p:cNvSpPr>
            <a:spLocks noGrp="1"/>
          </p:cNvSpPr>
          <p:nvPr>
            <p:ph idx="1"/>
          </p:nvPr>
        </p:nvSpPr>
        <p:spPr>
          <a:xfrm>
            <a:off x="677334" y="4209143"/>
            <a:ext cx="8596668" cy="2525486"/>
          </a:xfrm>
        </p:spPr>
        <p:txBody>
          <a:bodyPr>
            <a:normAutofit fontScale="85000" lnSpcReduction="10000"/>
          </a:bodyPr>
          <a:lstStyle/>
          <a:p>
            <a:pPr>
              <a:lnSpc>
                <a:spcPct val="107000"/>
              </a:lnSpc>
              <a:tabLst>
                <a:tab pos="165735" algn="r"/>
              </a:tabLst>
            </a:pPr>
            <a:r>
              <a:rPr lang="fa-IR" sz="3000" dirty="0">
                <a:solidFill>
                  <a:srgbClr val="660033"/>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rPr>
              <a:t>الف ) </a:t>
            </a:r>
            <a:r>
              <a:rPr lang="fa-IR" sz="3000" b="1" dirty="0">
                <a:solidFill>
                  <a:srgbClr val="660033"/>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B Badr" panose="00000400000000000000" pitchFamily="2" charset="-78"/>
              </a:rPr>
              <a:t>کسانی که هنوز پیام انجمن  را نگرفته اند  وکسانی که گرفتند اما رفته اند  به دلیل (رفتارنامناسب ما) کسانی که اعضاء دور افتاده اند (دور افتاده از جلسات)</a:t>
            </a:r>
            <a:endParaRPr lang="en-US" sz="2200" dirty="0">
              <a:solidFill>
                <a:srgbClr val="660033"/>
              </a:solidFill>
              <a:latin typeface="Calibri" panose="020F0502020204030204" pitchFamily="34" charset="0"/>
              <a:ea typeface="Calibri" panose="020F0502020204030204" pitchFamily="34" charset="0"/>
              <a:cs typeface="Arial" panose="020B0604020202020204" pitchFamily="34" charset="0"/>
            </a:endParaRPr>
          </a:p>
          <a:p>
            <a:pPr>
              <a:lnSpc>
                <a:spcPct val="107000"/>
              </a:lnSpc>
              <a:tabLst>
                <a:tab pos="165735" algn="r"/>
              </a:tabLst>
            </a:pPr>
            <a:r>
              <a:rPr lang="fa-IR" sz="3000" dirty="0">
                <a:solidFill>
                  <a:srgbClr val="660033"/>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rPr>
              <a:t>ب</a:t>
            </a:r>
            <a:r>
              <a:rPr lang="fa-IR" sz="3000" b="1" dirty="0">
                <a:solidFill>
                  <a:srgbClr val="660033"/>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B Badr" panose="00000400000000000000" pitchFamily="2" charset="-78"/>
              </a:rPr>
              <a:t>) کسانی که دارای معلولیت های جسمی دارند هم  باید بتوانند خودشان راحت به جلسا ت آمدکنند،کسانی که دارای ملیت نژاد یا مذهب خاصی هستند و یا به زبان خاصی صحبت می کنند  هم  باید  به راحتی و بدون  مانعی درجلسات بتوانند شرکت کنند .</a:t>
            </a:r>
            <a:endParaRPr lang="en-US" sz="2200" dirty="0">
              <a:solidFill>
                <a:srgbClr val="660033"/>
              </a:solidFill>
              <a:latin typeface="Calibri" panose="020F0502020204030204" pitchFamily="34" charset="0"/>
              <a:ea typeface="Calibri" panose="020F0502020204030204" pitchFamily="34" charset="0"/>
              <a:cs typeface="Arial" panose="020B0604020202020204" pitchFamily="34" charset="0"/>
            </a:endParaRPr>
          </a:p>
          <a:p>
            <a:endParaRPr lang="fa-IR" dirty="0">
              <a:solidFill>
                <a:srgbClr val="660033"/>
              </a:solidFill>
            </a:endParaRPr>
          </a:p>
        </p:txBody>
      </p:sp>
    </p:spTree>
    <p:extLst>
      <p:ext uri="{BB962C8B-B14F-4D97-AF65-F5344CB8AC3E}">
        <p14:creationId xmlns:p14="http://schemas.microsoft.com/office/powerpoint/2010/main" val="217440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07000"/>
              </a:lnSpc>
              <a:tabLst>
                <a:tab pos="165735" algn="r"/>
              </a:tabLst>
            </a:pPr>
            <a:r>
              <a:rPr lang="fa-IR" sz="2800" b="1" u="sng" dirty="0">
                <a:solidFill>
                  <a:srgbClr val="CC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سنت 3</a:t>
            </a:r>
            <a:r>
              <a:rPr lang="fa-IR" sz="2800" dirty="0">
                <a:solidFill>
                  <a:srgbClr val="CC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          </a:t>
            </a:r>
            <a:r>
              <a:rPr lang="fa-IR" sz="2800" b="1" dirty="0">
                <a:solidFill>
                  <a:srgbClr val="CC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a:t>
            </a:r>
            <a:r>
              <a:rPr lang="fa-IR" sz="2800" b="1" dirty="0">
                <a:solidFill>
                  <a:srgbClr val="CC0000"/>
                </a:solidFill>
                <a:effectLst>
                  <a:outerShdw blurRad="38100" dist="19050" dir="2700000" algn="tl">
                    <a:schemeClr val="dk1">
                      <a:alpha val="40000"/>
                    </a:schemeClr>
                  </a:outerShdw>
                </a:effectLst>
                <a:latin typeface="014-CAI978" panose="02070803080706020303" pitchFamily="18" charset="0"/>
                <a:ea typeface="Calibri" panose="020F0502020204030204" pitchFamily="34" charset="0"/>
                <a:cs typeface="Mj_Beirut Md" panose="00000400000000000000" pitchFamily="2" charset="-78"/>
              </a:rPr>
              <a:t>برای گروه</a:t>
            </a:r>
            <a:r>
              <a:rPr lang="fa-IR" sz="2800" b="1" dirty="0">
                <a:solidFill>
                  <a:srgbClr val="CC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a:t>
            </a:r>
            <a:r>
              <a:rPr lang="en-US" sz="2000" dirty="0">
                <a:solidFill>
                  <a:srgbClr val="CC0000"/>
                </a:solidFill>
                <a:latin typeface="Calibri" panose="020F0502020204030204" pitchFamily="34" charset="0"/>
                <a:ea typeface="Calibri" panose="020F0502020204030204" pitchFamily="34" charset="0"/>
                <a:cs typeface="Mj_Beirut Md" panose="00000400000000000000" pitchFamily="2" charset="-78"/>
              </a:rPr>
              <a:t/>
            </a:r>
            <a:br>
              <a:rPr lang="en-US" sz="2000" dirty="0">
                <a:solidFill>
                  <a:srgbClr val="CC0000"/>
                </a:solidFill>
                <a:latin typeface="Calibri" panose="020F0502020204030204" pitchFamily="34" charset="0"/>
                <a:ea typeface="Calibri" panose="020F0502020204030204" pitchFamily="34" charset="0"/>
                <a:cs typeface="Mj_Beirut Md" panose="00000400000000000000" pitchFamily="2" charset="-78"/>
              </a:rPr>
            </a:br>
            <a:r>
              <a:rPr lang="fa-IR" sz="2800" dirty="0">
                <a:solidFill>
                  <a:srgbClr val="CC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 </a:t>
            </a:r>
            <a:r>
              <a:rPr lang="en-US" sz="2000" dirty="0">
                <a:solidFill>
                  <a:srgbClr val="CC0000"/>
                </a:solidFill>
                <a:latin typeface="Calibri" panose="020F0502020204030204" pitchFamily="34" charset="0"/>
                <a:ea typeface="Calibri" panose="020F0502020204030204" pitchFamily="34" charset="0"/>
                <a:cs typeface="Mj_Beirut Md" panose="00000400000000000000" pitchFamily="2" charset="-78"/>
              </a:rPr>
              <a:t/>
            </a:r>
            <a:br>
              <a:rPr lang="en-US" sz="2000" dirty="0">
                <a:solidFill>
                  <a:srgbClr val="CC0000"/>
                </a:solidFill>
                <a:latin typeface="Calibri" panose="020F0502020204030204" pitchFamily="34" charset="0"/>
                <a:ea typeface="Calibri" panose="020F0502020204030204" pitchFamily="34" charset="0"/>
                <a:cs typeface="Mj_Beirut Md" panose="00000400000000000000" pitchFamily="2" charset="-78"/>
              </a:rPr>
            </a:br>
            <a:r>
              <a:rPr lang="fa-IR" sz="2800" b="1" dirty="0">
                <a:solidFill>
                  <a:srgbClr val="CC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فرق بین عضویت  در یک گروه  با عضویت در </a:t>
            </a:r>
            <a:r>
              <a:rPr lang="en-US" sz="2800" b="1" dirty="0">
                <a:solidFill>
                  <a:srgbClr val="CC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NA</a:t>
            </a:r>
            <a:r>
              <a:rPr lang="en-US" sz="2800" b="1" dirty="0">
                <a:solidFill>
                  <a:srgbClr val="CC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Mj_Beirut Md" panose="00000400000000000000" pitchFamily="2" charset="-78"/>
              </a:rPr>
              <a:t> </a:t>
            </a:r>
            <a:r>
              <a:rPr lang="fa-IR" sz="2800" b="1" dirty="0">
                <a:solidFill>
                  <a:srgbClr val="CC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Mj_Beirut Md" panose="00000400000000000000" pitchFamily="2" charset="-78"/>
              </a:rPr>
              <a:t> در کل چیست ؟ </a:t>
            </a:r>
            <a:endParaRPr lang="fa-IR" sz="2800" dirty="0">
              <a:solidFill>
                <a:srgbClr val="CC0000"/>
              </a:solidFill>
              <a:cs typeface="Mj_Beirut Md" panose="00000400000000000000" pitchFamily="2" charset="-78"/>
            </a:endParaRPr>
          </a:p>
        </p:txBody>
      </p:sp>
      <p:sp>
        <p:nvSpPr>
          <p:cNvPr id="3" name="Content Placeholder 2"/>
          <p:cNvSpPr>
            <a:spLocks noGrp="1"/>
          </p:cNvSpPr>
          <p:nvPr>
            <p:ph idx="1"/>
          </p:nvPr>
        </p:nvSpPr>
        <p:spPr>
          <a:xfrm>
            <a:off x="851505" y="3178629"/>
            <a:ext cx="8596668" cy="2441819"/>
          </a:xfrm>
        </p:spPr>
        <p:txBody>
          <a:bodyPr>
            <a:normAutofit/>
          </a:bodyPr>
          <a:lstStyle/>
          <a:p>
            <a:r>
              <a:rPr lang="fa-IR" sz="3600" b="1" dirty="0">
                <a:solidFill>
                  <a:srgbClr val="000000"/>
                </a:solidFill>
                <a:effectLst>
                  <a:outerShdw blurRad="38100" dist="19050" dir="2700000" algn="tl">
                    <a:schemeClr val="dk1">
                      <a:alpha val="40000"/>
                    </a:schemeClr>
                  </a:outerShdw>
                </a:effectLst>
                <a:latin typeface="014-CAI978" panose="02070803080706020303" pitchFamily="18" charset="0"/>
                <a:ea typeface="Calibri" panose="020F0502020204030204" pitchFamily="34" charset="0"/>
                <a:cs typeface="B Badr" panose="00000400000000000000" pitchFamily="2" charset="-78"/>
              </a:rPr>
              <a:t>عضویت درگروه  </a:t>
            </a:r>
            <a:r>
              <a:rPr lang="en-US" sz="3600" b="1" dirty="0">
                <a:solidFill>
                  <a:srgbClr val="000000"/>
                </a:solidFill>
                <a:effectLst>
                  <a:outerShdw blurRad="38100" dist="19050" dir="2700000" algn="tl">
                    <a:schemeClr val="dk1">
                      <a:alpha val="40000"/>
                    </a:schemeClr>
                  </a:outerShdw>
                </a:effectLst>
                <a:latin typeface="014-CAI978" panose="02070803080706020303" pitchFamily="18" charset="0"/>
                <a:ea typeface="Calibri" panose="020F0502020204030204" pitchFamily="34" charset="0"/>
                <a:cs typeface="B Badr" panose="00000400000000000000" pitchFamily="2" charset="-78"/>
              </a:rPr>
              <a:t>NA</a:t>
            </a:r>
            <a:r>
              <a:rPr lang="fa-IR" sz="3600" b="1" dirty="0">
                <a:solidFill>
                  <a:srgbClr val="000000"/>
                </a:solidFill>
                <a:effectLst>
                  <a:outerShdw blurRad="38100" dist="19050" dir="2700000" algn="tl">
                    <a:schemeClr val="dk1">
                      <a:alpha val="40000"/>
                    </a:schemeClr>
                  </a:outerShdw>
                </a:effectLst>
                <a:latin typeface="014-CAI978" panose="02070803080706020303" pitchFamily="18" charset="0"/>
                <a:ea typeface="Calibri" panose="020F0502020204030204" pitchFamily="34" charset="0"/>
                <a:cs typeface="B Badr" panose="00000400000000000000" pitchFamily="2" charset="-78"/>
              </a:rPr>
              <a:t>  یک تسلیم است که فرد  می گیرد  تا مسیر بهبودی خود را پی گیری نماید ،عضویت در  </a:t>
            </a:r>
            <a:r>
              <a:rPr lang="en-US" sz="3600" b="1" dirty="0">
                <a:solidFill>
                  <a:srgbClr val="000000"/>
                </a:solidFill>
                <a:effectLst>
                  <a:outerShdw blurRad="38100" dist="19050" dir="2700000" algn="tl">
                    <a:schemeClr val="dk1">
                      <a:alpha val="40000"/>
                    </a:schemeClr>
                  </a:outerShdw>
                </a:effectLst>
                <a:latin typeface="014-CAI978" panose="02070803080706020303" pitchFamily="18" charset="0"/>
                <a:ea typeface="Calibri" panose="020F0502020204030204" pitchFamily="34" charset="0"/>
                <a:cs typeface="B Badr" panose="00000400000000000000" pitchFamily="2" charset="-78"/>
              </a:rPr>
              <a:t>NA</a:t>
            </a:r>
            <a:r>
              <a:rPr lang="fa-IR" sz="3600" b="1" dirty="0">
                <a:solidFill>
                  <a:srgbClr val="000000"/>
                </a:solidFill>
                <a:effectLst>
                  <a:outerShdw blurRad="38100" dist="19050" dir="2700000" algn="tl">
                    <a:schemeClr val="dk1">
                      <a:alpha val="40000"/>
                    </a:schemeClr>
                  </a:outerShdw>
                </a:effectLst>
                <a:latin typeface="014-CAI978" panose="02070803080706020303" pitchFamily="18" charset="0"/>
                <a:ea typeface="Calibri" panose="020F0502020204030204" pitchFamily="34" charset="0"/>
                <a:cs typeface="B Badr" panose="00000400000000000000" pitchFamily="2" charset="-78"/>
              </a:rPr>
              <a:t> عمل کردن  براساس روح اتحاد و خدمت و باز نگه داشتن درب جلسات شکل  میگیرد</a:t>
            </a:r>
            <a:endParaRPr lang="fa-IR" sz="3600" dirty="0">
              <a:latin typeface="014-CAI978" panose="02070803080706020303" pitchFamily="18" charset="0"/>
            </a:endParaRPr>
          </a:p>
        </p:txBody>
      </p:sp>
    </p:spTree>
    <p:extLst>
      <p:ext uri="{BB962C8B-B14F-4D97-AF65-F5344CB8AC3E}">
        <p14:creationId xmlns:p14="http://schemas.microsoft.com/office/powerpoint/2010/main" val="336100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585029"/>
          </a:xfrm>
        </p:spPr>
        <p:txBody>
          <a:bodyPr>
            <a:normAutofit fontScale="90000"/>
          </a:bodyPr>
          <a:lstStyle/>
          <a:p>
            <a:pPr algn="r">
              <a:lnSpc>
                <a:spcPct val="107000"/>
              </a:lnSpc>
              <a:tabLst>
                <a:tab pos="165735" algn="r"/>
              </a:tabLst>
            </a:pPr>
            <a:r>
              <a:rPr lang="fa-IR" b="1" u="sng" dirty="0" smtClean="0">
                <a:solidFill>
                  <a:schemeClr val="tx2">
                    <a:lumMod val="50000"/>
                  </a:schemeClr>
                </a:solidFill>
                <a:effectLst>
                  <a:outerShdw blurRad="38100" dist="19050" dir="2700000" algn="tl">
                    <a:schemeClr val="dk1">
                      <a:alpha val="40000"/>
                    </a:schemeClr>
                  </a:outerShdw>
                </a:effectLst>
                <a:latin typeface="Imprint MT Shadow" panose="04020605060303030202" pitchFamily="82" charset="0"/>
                <a:ea typeface="Calibri" panose="020F0502020204030204" pitchFamily="34" charset="0"/>
                <a:cs typeface="Mj_Cairo" panose="00000400000000000000" pitchFamily="2" charset="-78"/>
              </a:rPr>
              <a:t>سنت 3</a:t>
            </a:r>
            <a:r>
              <a:rPr lang="fa-IR" dirty="0" smtClean="0">
                <a:solidFill>
                  <a:schemeClr val="tx2">
                    <a:lumMod val="50000"/>
                  </a:schemeClr>
                </a:solidFill>
                <a:effectLst>
                  <a:outerShdw blurRad="38100" dist="19050" dir="2700000" algn="tl">
                    <a:schemeClr val="dk1">
                      <a:alpha val="40000"/>
                    </a:schemeClr>
                  </a:outerShdw>
                </a:effectLst>
                <a:latin typeface="Imprint MT Shadow" panose="04020605060303030202" pitchFamily="82" charset="0"/>
                <a:ea typeface="Calibri" panose="020F0502020204030204" pitchFamily="34" charset="0"/>
                <a:cs typeface="Mj_Cairo" panose="00000400000000000000" pitchFamily="2" charset="-78"/>
              </a:rPr>
              <a:t>              </a:t>
            </a:r>
            <a:r>
              <a:rPr lang="fa-IR" dirty="0" smtClean="0">
                <a:solidFill>
                  <a:schemeClr val="tx2">
                    <a:lumMod val="50000"/>
                  </a:schemeClr>
                </a:solidFill>
              </a:rPr>
              <a:t>(کارگاهی)</a:t>
            </a:r>
            <a:r>
              <a:rPr lang="en-US" sz="2700"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t/>
            </a:r>
            <a:br>
              <a:rPr lang="en-US" sz="2700"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br>
            <a:r>
              <a:rPr lang="fa-IR" dirty="0" smtClean="0">
                <a:solidFill>
                  <a:schemeClr val="tx2">
                    <a:lumMod val="50000"/>
                  </a:schemeClr>
                </a:solidFill>
                <a:effectLst>
                  <a:outerShdw blurRad="38100" dist="19050" dir="2700000" algn="tl">
                    <a:schemeClr val="dk1">
                      <a:alpha val="40000"/>
                    </a:schemeClr>
                  </a:outerShdw>
                </a:effectLst>
                <a:latin typeface="Imprint MT Shadow" panose="04020605060303030202" pitchFamily="82" charset="0"/>
                <a:ea typeface="Calibri" panose="020F0502020204030204" pitchFamily="34" charset="0"/>
                <a:cs typeface="Mj_Cairo" panose="00000400000000000000" pitchFamily="2" charset="-78"/>
              </a:rPr>
              <a:t> </a:t>
            </a:r>
            <a:r>
              <a:rPr lang="en-US" sz="2700"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t/>
            </a:r>
            <a:br>
              <a:rPr lang="en-US" sz="2700"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br>
            <a:r>
              <a:rPr lang="fa-IR" sz="3100" b="1"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t>- رابطه ما با حفظ گمنامی  چگونه بر توانایی ما در خدمت تاًثیر می گذارد؟</a:t>
            </a:r>
            <a:r>
              <a:rPr lang="en-US" sz="2200"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t/>
            </a:r>
            <a:br>
              <a:rPr lang="en-US" sz="2200"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br>
            <a:r>
              <a:rPr lang="fa-IR" sz="3100" b="1"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t>- درک ما از گمنامی  چگونه  به ما کمک  میکند تا روش  خدمت دیگران را  بپذیریم؟</a:t>
            </a:r>
            <a:r>
              <a:rPr lang="en-US" sz="2200"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t/>
            </a:r>
            <a:br>
              <a:rPr lang="en-US" sz="2200"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br>
            <a:r>
              <a:rPr lang="fa-IR" sz="3100" b="1" dirty="0" smtClean="0">
                <a:solidFill>
                  <a:schemeClr val="tx2">
                    <a:lumMod val="50000"/>
                  </a:schemeClr>
                </a:solidFill>
                <a:latin typeface="Imprint MT Shadow" panose="04020605060303030202" pitchFamily="82" charset="0"/>
                <a:ea typeface="Calibri" panose="020F0502020204030204" pitchFamily="34" charset="0"/>
                <a:cs typeface="Mj_Cairo" panose="00000400000000000000" pitchFamily="2" charset="-78"/>
              </a:rPr>
              <a:t>- شکستن گمنامی چه  پیامدهایی  برای ما خواهد داشت ؟</a:t>
            </a:r>
            <a:r>
              <a:rPr lang="en-US" sz="2200" dirty="0">
                <a:latin typeface="Calibri" panose="020F0502020204030204" pitchFamily="34" charset="0"/>
                <a:ea typeface="Calibri" panose="020F0502020204030204" pitchFamily="34" charset="0"/>
                <a:cs typeface="Arial" panose="020B0604020202020204" pitchFamily="34" charset="0"/>
              </a:rPr>
              <a:t/>
            </a:r>
            <a:br>
              <a:rPr lang="en-US" sz="2200"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p:cNvSpPr>
            <a:spLocks noGrp="1"/>
          </p:cNvSpPr>
          <p:nvPr>
            <p:ph idx="1"/>
          </p:nvPr>
        </p:nvSpPr>
        <p:spPr>
          <a:xfrm>
            <a:off x="793449" y="4586514"/>
            <a:ext cx="8596668" cy="1828799"/>
          </a:xfrm>
        </p:spPr>
        <p:txBody>
          <a:bodyPr>
            <a:normAutofit fontScale="92500" lnSpcReduction="10000"/>
          </a:bodyPr>
          <a:lstStyle/>
          <a:p>
            <a:r>
              <a:rPr lang="fa-IR" sz="3200" b="1" dirty="0">
                <a:solidFill>
                  <a:srgbClr val="FF0066"/>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پاسخ :</a:t>
            </a:r>
            <a:r>
              <a:rPr lang="fa-IR" sz="3200" dirty="0">
                <a:solidFill>
                  <a:srgbClr val="FF0066"/>
                </a:solidFill>
                <a:effectLst>
                  <a:outerShdw blurRad="38100" dist="19050" dir="2700000" algn="tl">
                    <a:schemeClr val="dk1">
                      <a:alpha val="40000"/>
                    </a:schemeClr>
                  </a:outerShdw>
                </a:effectLst>
                <a:latin typeface="Agency FB" panose="020B0503020202020204" pitchFamily="34" charset="0"/>
                <a:ea typeface="Calibri" panose="020F0502020204030204" pitchFamily="34" charset="0"/>
                <a:cs typeface="Mj_Beirut Md" panose="00000400000000000000" pitchFamily="2" charset="-78"/>
              </a:rPr>
              <a:t> </a:t>
            </a:r>
            <a:r>
              <a:rPr lang="fa-IR" sz="3200" b="1" dirty="0">
                <a:solidFill>
                  <a:srgbClr val="800000"/>
                </a:solidFill>
                <a:effectLst>
                  <a:outerShdw blurRad="38100" dist="19050" dir="2700000" algn="tl">
                    <a:schemeClr val="dk1">
                      <a:alpha val="40000"/>
                    </a:schemeClr>
                  </a:outerShdw>
                </a:effectLst>
                <a:latin typeface="Agency FB" panose="020B0503020202020204" pitchFamily="34" charset="0"/>
                <a:ea typeface="Calibri" panose="020F0502020204030204" pitchFamily="34" charset="0"/>
                <a:cs typeface="Mj_Beirut Md" panose="00000400000000000000" pitchFamily="2" charset="-78"/>
              </a:rPr>
              <a:t>منافع آموختن حمل اختلاف نظر سلیقه ....با روحیه عشق و اتحاد باید در تمامی روابط ما آشکار و نما یا ن  باشد</a:t>
            </a:r>
            <a:r>
              <a:rPr lang="fa-IR" sz="3200" b="1" dirty="0">
                <a:solidFill>
                  <a:srgbClr val="FF0066"/>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Mj_Beirut Md" panose="00000400000000000000" pitchFamily="2" charset="-78"/>
              </a:rPr>
              <a:t>.</a:t>
            </a:r>
            <a:endParaRPr lang="fa-IR" sz="3200" dirty="0">
              <a:solidFill>
                <a:srgbClr val="FF0066"/>
              </a:solidFill>
              <a:cs typeface="Mj_Beirut Md" panose="00000400000000000000" pitchFamily="2" charset="-78"/>
            </a:endParaRPr>
          </a:p>
        </p:txBody>
      </p:sp>
    </p:spTree>
    <p:extLst>
      <p:ext uri="{BB962C8B-B14F-4D97-AF65-F5344CB8AC3E}">
        <p14:creationId xmlns:p14="http://schemas.microsoft.com/office/powerpoint/2010/main" val="163276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459" y="609599"/>
            <a:ext cx="8596668" cy="6248401"/>
          </a:xfrm>
        </p:spPr>
        <p:txBody>
          <a:bodyPr>
            <a:noAutofit/>
          </a:bodyPr>
          <a:lstStyle/>
          <a:p>
            <a:pPr algn="ctr"/>
            <a:r>
              <a:rPr lang="fa-IR"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t>هدف ما رساندن «پیام» به یک معتاد در عذاب </a:t>
            </a:r>
            <a:r>
              <a:rPr lang="fa-IR"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t>است</a:t>
            </a:r>
            <a:r>
              <a:rPr lang="en-US" sz="800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t/>
            </a:r>
            <a:br>
              <a:rPr lang="en-US" sz="800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br>
            <a:r>
              <a:rPr lang="fa-IR"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t/>
            </a:r>
            <a:br>
              <a:rPr lang="fa-IR"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br>
            <a:r>
              <a:rPr lang="en-US"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t>na-iran.org</a:t>
            </a:r>
            <a:r>
              <a:rPr lang="fa-IR"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t> </a:t>
            </a:r>
            <a:r>
              <a:rPr lang="fa-IR"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t/>
            </a:r>
            <a:br>
              <a:rPr lang="fa-IR"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br>
            <a:r>
              <a:rPr lang="en-US"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t/>
            </a:r>
            <a:br>
              <a:rPr lang="en-US"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B Nazanin Outline" panose="00000400000000000000" pitchFamily="2" charset="-78"/>
              </a:rPr>
            </a:br>
            <a:r>
              <a:rPr lang="fa-IR" sz="8000" dirty="0" smtClean="0">
                <a:solidFill>
                  <a:schemeClr val="tx1"/>
                </a:solidFill>
                <a:effectLst>
                  <a:outerShdw blurRad="38100" dist="38100" dir="2700000" algn="tl">
                    <a:srgbClr val="000000">
                      <a:alpha val="43137"/>
                    </a:srgbClr>
                  </a:outerShdw>
                </a:effectLst>
                <a:latin typeface="013-CAI978" panose="020F0404020209090604" pitchFamily="34" charset="0"/>
                <a:cs typeface="Mj_Farsi Simple Normal" panose="00000400000000000000" pitchFamily="2" charset="-78"/>
              </a:rPr>
              <a:t>خدانگهداردوستان </a:t>
            </a:r>
            <a:endParaRPr lang="fa-IR" sz="8000" dirty="0">
              <a:solidFill>
                <a:schemeClr val="tx1"/>
              </a:solidFill>
              <a:effectLst>
                <a:outerShdw blurRad="38100" dist="38100" dir="2700000" algn="tl">
                  <a:srgbClr val="000000">
                    <a:alpha val="43137"/>
                  </a:srgbClr>
                </a:outerShdw>
              </a:effectLst>
              <a:latin typeface="013-CAI978" panose="020F0404020209090604" pitchFamily="34" charset="0"/>
              <a:cs typeface="Mj_Farsi Simple Normal" panose="00000400000000000000" pitchFamily="2" charset="-78"/>
            </a:endParaRPr>
          </a:p>
        </p:txBody>
      </p:sp>
    </p:spTree>
    <p:extLst>
      <p:ext uri="{BB962C8B-B14F-4D97-AF65-F5344CB8AC3E}">
        <p14:creationId xmlns:p14="http://schemas.microsoft.com/office/powerpoint/2010/main" val="1591669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703" y="0"/>
            <a:ext cx="7766936" cy="3784136"/>
          </a:xfrm>
        </p:spPr>
        <p:txBody>
          <a:bodyPr/>
          <a:lstStyle/>
          <a:p>
            <a:r>
              <a:rPr lang="fa-IR" sz="3600" b="1" i="1" dirty="0" smtClean="0">
                <a:solidFill>
                  <a:schemeClr val="tx1"/>
                </a:solidFill>
                <a:latin typeface="Andalus" panose="02020603050405020304" pitchFamily="18" charset="-78"/>
                <a:cs typeface="Andalus" panose="02020603050405020304" pitchFamily="18" charset="-78"/>
              </a:rPr>
              <a:t>کارگاه آموزشی</a:t>
            </a:r>
            <a:r>
              <a:rPr lang="en-US" sz="3600" dirty="0" smtClean="0">
                <a:solidFill>
                  <a:schemeClr val="tx1"/>
                </a:solidFill>
                <a:latin typeface="Andalus" panose="02020603050405020304" pitchFamily="18" charset="-78"/>
                <a:cs typeface="Andalus" panose="02020603050405020304" pitchFamily="18" charset="-78"/>
              </a:rPr>
              <a:t/>
            </a:r>
            <a:br>
              <a:rPr lang="en-US" sz="3600" dirty="0" smtClean="0">
                <a:solidFill>
                  <a:schemeClr val="tx1"/>
                </a:solidFill>
                <a:latin typeface="Andalus" panose="02020603050405020304" pitchFamily="18" charset="-78"/>
                <a:cs typeface="Andalus" panose="02020603050405020304" pitchFamily="18" charset="-78"/>
              </a:rPr>
            </a:br>
            <a:r>
              <a:rPr lang="en-US" sz="3600" dirty="0" smtClean="0">
                <a:solidFill>
                  <a:schemeClr val="tx1"/>
                </a:solidFill>
                <a:latin typeface="Andalus" panose="02020603050405020304" pitchFamily="18" charset="-78"/>
                <a:cs typeface="Andalus" panose="02020603050405020304" pitchFamily="18" charset="-78"/>
              </a:rPr>
              <a:t> </a:t>
            </a:r>
            <a:br>
              <a:rPr lang="en-US" sz="3600" dirty="0" smtClean="0">
                <a:solidFill>
                  <a:schemeClr val="tx1"/>
                </a:solidFill>
                <a:latin typeface="Andalus" panose="02020603050405020304" pitchFamily="18" charset="-78"/>
                <a:cs typeface="Andalus" panose="02020603050405020304" pitchFamily="18" charset="-78"/>
              </a:rPr>
            </a:br>
            <a:r>
              <a:rPr lang="en-US" sz="3600" dirty="0" smtClean="0">
                <a:solidFill>
                  <a:schemeClr val="tx1"/>
                </a:solidFill>
                <a:latin typeface="Andalus" panose="02020603050405020304" pitchFamily="18" charset="-78"/>
                <a:cs typeface="Andalus" panose="02020603050405020304" pitchFamily="18" charset="-78"/>
              </a:rPr>
              <a:t>        </a:t>
            </a:r>
            <a:r>
              <a:rPr lang="fa-IR" sz="3600" dirty="0" smtClean="0">
                <a:solidFill>
                  <a:schemeClr val="tx1"/>
                </a:solidFill>
                <a:latin typeface="Andalus" panose="02020603050405020304" pitchFamily="18" charset="-78"/>
                <a:cs typeface="Andalus" panose="02020603050405020304" pitchFamily="18" charset="-78"/>
              </a:rPr>
              <a:t>     </a:t>
            </a:r>
            <a:r>
              <a:rPr lang="fa-IR" sz="3600" b="1" dirty="0" smtClean="0">
                <a:solidFill>
                  <a:schemeClr val="tx1"/>
                </a:solidFill>
                <a:latin typeface="Andalus" panose="02020603050405020304" pitchFamily="18" charset="-78"/>
                <a:cs typeface="Andalus" panose="02020603050405020304" pitchFamily="18" charset="-78"/>
              </a:rPr>
              <a:t>موضوع  </a:t>
            </a:r>
            <a:r>
              <a:rPr lang="fa-IR" sz="3600" b="1" dirty="0" smtClean="0">
                <a:solidFill>
                  <a:schemeClr val="tx1"/>
                </a:solidFill>
                <a:latin typeface="Andalus" panose="02020603050405020304" pitchFamily="18" charset="-78"/>
                <a:cs typeface="Mj_Fikrah Light" pitchFamily="2" charset="-78"/>
              </a:rPr>
              <a:t>:</a:t>
            </a:r>
            <a:r>
              <a:rPr lang="fa-IR" sz="3600" dirty="0" smtClean="0">
                <a:solidFill>
                  <a:schemeClr val="tx1"/>
                </a:solidFill>
                <a:latin typeface="Andalus" panose="02020603050405020304" pitchFamily="18" charset="-78"/>
                <a:cs typeface="Mj_Fikrah Light" pitchFamily="2" charset="-78"/>
              </a:rPr>
              <a:t>  روح سنت ها (1 -2 - 3 )</a:t>
            </a:r>
            <a:r>
              <a:rPr lang="en-US" sz="3600" dirty="0" smtClean="0">
                <a:solidFill>
                  <a:schemeClr val="tx1"/>
                </a:solidFill>
                <a:latin typeface="Andalus" panose="02020603050405020304" pitchFamily="18" charset="-78"/>
                <a:cs typeface="Mj_Fikrah Light" pitchFamily="2" charset="-78"/>
              </a:rPr>
              <a:t/>
            </a:r>
            <a:br>
              <a:rPr lang="en-US" sz="3600" dirty="0" smtClean="0">
                <a:solidFill>
                  <a:schemeClr val="tx1"/>
                </a:solidFill>
                <a:latin typeface="Andalus" panose="02020603050405020304" pitchFamily="18" charset="-78"/>
                <a:cs typeface="Mj_Fikrah Light" pitchFamily="2" charset="-78"/>
              </a:rPr>
            </a:br>
            <a:r>
              <a:rPr lang="fa-IR" sz="3600" dirty="0" smtClean="0">
                <a:solidFill>
                  <a:schemeClr val="tx1"/>
                </a:solidFill>
                <a:latin typeface="Andalus" panose="02020603050405020304" pitchFamily="18" charset="-78"/>
                <a:cs typeface="Andalus" panose="02020603050405020304" pitchFamily="18" charset="-78"/>
              </a:rPr>
              <a:t> </a:t>
            </a:r>
            <a:r>
              <a:rPr lang="en-US" sz="3600" dirty="0" smtClean="0">
                <a:solidFill>
                  <a:schemeClr val="tx1"/>
                </a:solidFill>
                <a:latin typeface="Andalus" panose="02020603050405020304" pitchFamily="18" charset="-78"/>
                <a:cs typeface="Andalus" panose="02020603050405020304" pitchFamily="18" charset="-78"/>
              </a:rPr>
              <a:t/>
            </a:r>
            <a:br>
              <a:rPr lang="en-US" sz="3600" dirty="0" smtClean="0">
                <a:solidFill>
                  <a:schemeClr val="tx1"/>
                </a:solidFill>
                <a:latin typeface="Andalus" panose="02020603050405020304" pitchFamily="18" charset="-78"/>
                <a:cs typeface="Andalus" panose="02020603050405020304" pitchFamily="18" charset="-78"/>
              </a:rPr>
            </a:br>
            <a:endParaRPr lang="fa-IR" sz="3600" dirty="0">
              <a:solidFill>
                <a:schemeClr val="tx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331703" y="3784136"/>
            <a:ext cx="7766936" cy="2632685"/>
          </a:xfrm>
        </p:spPr>
        <p:txBody>
          <a:bodyPr>
            <a:noAutofit/>
          </a:bodyPr>
          <a:lstStyle/>
          <a:p>
            <a:pPr algn="ctr"/>
            <a:r>
              <a:rPr lang="ar-SA" sz="3200" b="1" i="1" dirty="0" smtClean="0">
                <a:solidFill>
                  <a:schemeClr val="tx1"/>
                </a:solidFill>
                <a:latin typeface="Arabic Typesetting" panose="03020402040406030203" pitchFamily="66" charset="-78"/>
                <a:cs typeface="Arabic Typesetting" panose="03020402040406030203" pitchFamily="66" charset="-78"/>
              </a:rPr>
              <a:t>سنت ها آفریننده استمرار هستند و</a:t>
            </a:r>
            <a:r>
              <a:rPr lang="fa-IR" sz="3200" b="1" i="1" dirty="0" smtClean="0">
                <a:solidFill>
                  <a:schemeClr val="tx1"/>
                </a:solidFill>
                <a:latin typeface="Arabic Typesetting" panose="03020402040406030203" pitchFamily="66" charset="-78"/>
                <a:cs typeface="Arabic Typesetting" panose="03020402040406030203" pitchFamily="66" charset="-78"/>
              </a:rPr>
              <a:t> </a:t>
            </a:r>
            <a:r>
              <a:rPr lang="ar-SA" sz="3200" b="1" i="1" dirty="0" smtClean="0">
                <a:solidFill>
                  <a:schemeClr val="tx1"/>
                </a:solidFill>
                <a:latin typeface="Arabic Typesetting" panose="03020402040406030203" pitchFamily="66" charset="-78"/>
                <a:cs typeface="Arabic Typesetting" panose="03020402040406030203" pitchFamily="66" charset="-78"/>
              </a:rPr>
              <a:t>ما را به یکدیگر پیوند میدهند</a:t>
            </a:r>
            <a:endParaRPr lang="fa-IR" sz="3200" b="1" i="1" dirty="0" smtClean="0">
              <a:solidFill>
                <a:schemeClr val="tx1"/>
              </a:solidFill>
              <a:latin typeface="Arabic Typesetting" panose="03020402040406030203" pitchFamily="66" charset="-78"/>
              <a:cs typeface="Arabic Typesetting" panose="03020402040406030203" pitchFamily="66" charset="-78"/>
            </a:endParaRPr>
          </a:p>
          <a:p>
            <a:pPr algn="ctr"/>
            <a:endParaRPr lang="en-US" sz="3200" dirty="0" smtClean="0">
              <a:solidFill>
                <a:schemeClr val="tx1"/>
              </a:solidFill>
              <a:latin typeface="Arabic Typesetting" panose="03020402040406030203" pitchFamily="66" charset="-78"/>
              <a:cs typeface="Arabic Typesetting" panose="03020402040406030203" pitchFamily="66" charset="-78"/>
            </a:endParaRPr>
          </a:p>
        </p:txBody>
      </p:sp>
      <p:sp>
        <p:nvSpPr>
          <p:cNvPr id="6" name="Rectangle 5"/>
          <p:cNvSpPr/>
          <p:nvPr/>
        </p:nvSpPr>
        <p:spPr>
          <a:xfrm>
            <a:off x="3450428" y="240931"/>
            <a:ext cx="3459601" cy="487506"/>
          </a:xfrm>
          <a:prstGeom prst="rect">
            <a:avLst/>
          </a:prstGeom>
        </p:spPr>
        <p:txBody>
          <a:bodyPr wrap="none">
            <a:spAutoFit/>
          </a:bodyPr>
          <a:lstStyle/>
          <a:p>
            <a:pPr algn="r">
              <a:lnSpc>
                <a:spcPct val="107000"/>
              </a:lnSpc>
              <a:spcAft>
                <a:spcPts val="800"/>
              </a:spcAft>
            </a:pPr>
            <a:r>
              <a:rPr lang="fa-IR" sz="2400" b="1" i="1" dirty="0" smtClean="0">
                <a:latin typeface="Aharoni" panose="02010803020104030203" pitchFamily="2" charset="-79"/>
                <a:ea typeface="Calibri" panose="020F0502020204030204" pitchFamily="34" charset="0"/>
                <a:cs typeface="Mj_Curves" panose="020A0503020102020204" pitchFamily="18" charset="-78"/>
              </a:rPr>
              <a:t>     به </a:t>
            </a:r>
            <a:r>
              <a:rPr lang="fa-IR" sz="2400" b="1" i="1" dirty="0">
                <a:latin typeface="Aharoni" panose="02010803020104030203" pitchFamily="2" charset="-79"/>
                <a:ea typeface="Calibri" panose="020F0502020204030204" pitchFamily="34" charset="0"/>
                <a:cs typeface="Mj_Curves" panose="020A0503020102020204" pitchFamily="18" charset="-78"/>
              </a:rPr>
              <a:t>نام خداوندعشق مهربانی</a:t>
            </a:r>
            <a:endParaRPr lang="en-US" sz="1050" dirty="0">
              <a:effectLst/>
              <a:latin typeface="Calibri" panose="020F0502020204030204" pitchFamily="34" charset="0"/>
              <a:ea typeface="Calibri" panose="020F0502020204030204" pitchFamily="34" charset="0"/>
              <a:cs typeface="Mj_Curves" panose="020A0503020102020204" pitchFamily="18" charset="-78"/>
            </a:endParaRPr>
          </a:p>
        </p:txBody>
      </p:sp>
    </p:spTree>
    <p:extLst>
      <p:ext uri="{BB962C8B-B14F-4D97-AF65-F5344CB8AC3E}">
        <p14:creationId xmlns:p14="http://schemas.microsoft.com/office/powerpoint/2010/main" val="3864848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600" y="237994"/>
            <a:ext cx="8596668" cy="2893513"/>
          </a:xfrm>
        </p:spPr>
        <p:txBody>
          <a:bodyPr>
            <a:normAutofit fontScale="90000"/>
          </a:bodyPr>
          <a:lstStyle/>
          <a:p>
            <a:pPr algn="r">
              <a:lnSpc>
                <a:spcPct val="107000"/>
              </a:lnSpc>
              <a:tabLst>
                <a:tab pos="165735" algn="r"/>
              </a:tabLst>
            </a:pPr>
            <a:r>
              <a:rPr lang="fa-IR" sz="4400" b="1" u="sng" dirty="0">
                <a:solidFill>
                  <a:schemeClr val="tx1">
                    <a:lumMod val="85000"/>
                    <a:lumOff val="15000"/>
                  </a:schemeClr>
                </a:solidFill>
                <a:latin typeface="Calibri" panose="020F0502020204030204" pitchFamily="34" charset="0"/>
                <a:ea typeface="Calibri" panose="020F0502020204030204" pitchFamily="34" charset="0"/>
                <a:cs typeface="Arial" panose="020B0604020202020204" pitchFamily="34" charset="0"/>
              </a:rPr>
              <a:t>سنت1</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r>
              <a:rPr lang="fa-IR" b="1"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r>
              <a:rPr lang="fa-IR" sz="5300" b="1" dirty="0">
                <a:solidFill>
                  <a:schemeClr val="accent2">
                    <a:lumMod val="50000"/>
                  </a:schemeClr>
                </a:solidFill>
                <a:latin typeface="MingLiU-ExtB" panose="02020500000000000000" pitchFamily="18" charset="-120"/>
                <a:ea typeface="MingLiU-ExtB" panose="02020500000000000000" pitchFamily="18" charset="-120"/>
                <a:cs typeface="Arial" panose="020B0604020202020204" pitchFamily="34" charset="0"/>
              </a:rPr>
              <a:t>سوال 1:</a:t>
            </a:r>
            <a:r>
              <a:rPr lang="fa-IR" sz="6000" b="1" dirty="0">
                <a:solidFill>
                  <a:schemeClr val="accent2">
                    <a:lumMod val="50000"/>
                  </a:schemeClr>
                </a:solidFill>
                <a:latin typeface="MingLiU-ExtB" panose="02020500000000000000" pitchFamily="18" charset="-120"/>
                <a:ea typeface="MingLiU-ExtB" panose="02020500000000000000" pitchFamily="18" charset="-120"/>
                <a:cs typeface="Arial" panose="020B0604020202020204" pitchFamily="34" charset="0"/>
              </a:rPr>
              <a:t> </a:t>
            </a:r>
            <a:r>
              <a:rPr lang="fa-IR" sz="4400" b="1" dirty="0">
                <a:solidFill>
                  <a:srgbClr val="000000"/>
                </a:solidFill>
                <a:latin typeface="MingLiU-ExtB" panose="02020500000000000000" pitchFamily="18" charset="-120"/>
                <a:ea typeface="MingLiU-ExtB" panose="02020500000000000000" pitchFamily="18" charset="-120"/>
                <a:cs typeface="Arial" panose="020B0604020202020204" pitchFamily="34" charset="0"/>
              </a:rPr>
              <a:t>اتحاد در</a:t>
            </a:r>
            <a:r>
              <a:rPr lang="en-US" sz="4400" b="1" dirty="0">
                <a:solidFill>
                  <a:srgbClr val="000000"/>
                </a:solidFill>
                <a:latin typeface="MingLiU-ExtB" panose="02020500000000000000" pitchFamily="18" charset="-120"/>
                <a:ea typeface="MingLiU-ExtB" panose="02020500000000000000" pitchFamily="18" charset="-120"/>
                <a:cs typeface="Arial" panose="020B0604020202020204" pitchFamily="34" charset="0"/>
              </a:rPr>
              <a:t>  NA </a:t>
            </a:r>
            <a:r>
              <a:rPr lang="fa-IR" sz="4400" b="1" dirty="0">
                <a:solidFill>
                  <a:srgbClr val="000000"/>
                </a:solidFill>
                <a:latin typeface="MingLiU-ExtB" panose="02020500000000000000" pitchFamily="18" charset="-120"/>
                <a:ea typeface="MingLiU-ExtB" panose="02020500000000000000" pitchFamily="18" charset="-120"/>
                <a:cs typeface="Arial" panose="020B0604020202020204" pitchFamily="34" charset="0"/>
              </a:rPr>
              <a:t>برای من به چه معنی است</a:t>
            </a:r>
            <a:r>
              <a:rPr lang="fa-IR" b="1" dirty="0">
                <a:solidFill>
                  <a:srgbClr val="000000"/>
                </a:solidFill>
                <a:latin typeface="Calibri" panose="020F0502020204030204" pitchFamily="34" charset="0"/>
                <a:ea typeface="Calibri" panose="020F0502020204030204" pitchFamily="34" charset="0"/>
                <a:cs typeface="Arial" panose="020B0604020202020204" pitchFamily="34" charset="0"/>
              </a:rPr>
              <a:t>؟</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p:cNvSpPr>
            <a:spLocks noGrp="1"/>
          </p:cNvSpPr>
          <p:nvPr>
            <p:ph idx="1"/>
          </p:nvPr>
        </p:nvSpPr>
        <p:spPr>
          <a:xfrm>
            <a:off x="777542" y="3131507"/>
            <a:ext cx="8596668" cy="2934907"/>
          </a:xfrm>
        </p:spPr>
        <p:txBody>
          <a:bodyPr>
            <a:normAutofit/>
          </a:bodyPr>
          <a:lstStyle/>
          <a:p>
            <a:r>
              <a:rPr lang="fa-IR" sz="4400" b="1" dirty="0" smtClean="0">
                <a:solidFill>
                  <a:srgbClr val="000000"/>
                </a:solidFill>
                <a:latin typeface="Calibri" panose="020F0502020204030204" pitchFamily="34" charset="0"/>
                <a:ea typeface="Calibri" panose="020F0502020204030204" pitchFamily="34" charset="0"/>
                <a:cs typeface="B Badr" panose="00000400000000000000" pitchFamily="2" charset="-78"/>
              </a:rPr>
              <a:t>اتحاد به </a:t>
            </a:r>
            <a:r>
              <a:rPr lang="fa-IR" sz="4400" b="1" dirty="0">
                <a:solidFill>
                  <a:srgbClr val="000000"/>
                </a:solidFill>
                <a:latin typeface="Calibri" panose="020F0502020204030204" pitchFamily="34" charset="0"/>
                <a:ea typeface="Calibri" panose="020F0502020204030204" pitchFamily="34" charset="0"/>
                <a:cs typeface="B Badr" panose="00000400000000000000" pitchFamily="2" charset="-78"/>
              </a:rPr>
              <a:t>معنی توجه به تشابهات و دوری ازتفاوتهای تفرقه انگیز که باهمدلی وتمرکزبرروی یک هدف امکان پذیراست</a:t>
            </a:r>
            <a:endParaRPr lang="fa-IR" sz="4400" dirty="0"/>
          </a:p>
        </p:txBody>
      </p:sp>
    </p:spTree>
    <p:extLst>
      <p:ext uri="{BB962C8B-B14F-4D97-AF65-F5344CB8AC3E}">
        <p14:creationId xmlns:p14="http://schemas.microsoft.com/office/powerpoint/2010/main" val="156240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18" y="331484"/>
            <a:ext cx="8596668" cy="1180936"/>
          </a:xfrm>
        </p:spPr>
        <p:txBody>
          <a:bodyPr>
            <a:normAutofit fontScale="90000"/>
          </a:bodyPr>
          <a:lstStyle/>
          <a:p>
            <a:pPr algn="r">
              <a:lnSpc>
                <a:spcPct val="107000"/>
              </a:lnSpc>
              <a:spcBef>
                <a:spcPts val="1800"/>
              </a:spcBef>
              <a:tabLst>
                <a:tab pos="165735" algn="r"/>
              </a:tabLst>
            </a:pPr>
            <a:r>
              <a:rPr lang="fa-IR" sz="4400" b="1" dirty="0">
                <a:solidFill>
                  <a:srgbClr val="000000"/>
                </a:solidFill>
                <a:latin typeface="Calibri" panose="020F0502020204030204" pitchFamily="34" charset="0"/>
                <a:ea typeface="Calibri" panose="020F0502020204030204" pitchFamily="34" charset="0"/>
                <a:cs typeface="Arial" panose="020B0604020202020204" pitchFamily="34" charset="0"/>
              </a:rPr>
              <a:t>چگونه بهبودی شخصی من به آن وابسته است؟</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p:cNvSpPr>
            <a:spLocks noGrp="1"/>
          </p:cNvSpPr>
          <p:nvPr>
            <p:ph idx="1"/>
          </p:nvPr>
        </p:nvSpPr>
        <p:spPr>
          <a:xfrm>
            <a:off x="739964" y="2793304"/>
            <a:ext cx="8596668" cy="3235532"/>
          </a:xfrm>
        </p:spPr>
        <p:txBody>
          <a:bodyPr>
            <a:normAutofit/>
          </a:bodyPr>
          <a:lstStyle/>
          <a:p>
            <a:r>
              <a:rPr lang="fa-IR" sz="4000" b="1" dirty="0" smtClean="0">
                <a:solidFill>
                  <a:srgbClr val="000000"/>
                </a:solidFill>
                <a:latin typeface="Calibri" panose="020F0502020204030204" pitchFamily="34" charset="0"/>
                <a:ea typeface="Calibri" panose="020F0502020204030204" pitchFamily="34" charset="0"/>
                <a:cs typeface="B Badr" panose="00000400000000000000" pitchFamily="2" charset="-78"/>
              </a:rPr>
              <a:t>نیازشخص به بهبودی در گرو بودن در گروهی است که متحد و درصلح یک پیام را منتقل می کنند</a:t>
            </a:r>
            <a:endParaRPr lang="fa-IR" sz="4000" dirty="0"/>
          </a:p>
        </p:txBody>
      </p:sp>
      <p:sp>
        <p:nvSpPr>
          <p:cNvPr id="4" name="Down Arrow 3"/>
          <p:cNvSpPr/>
          <p:nvPr/>
        </p:nvSpPr>
        <p:spPr>
          <a:xfrm>
            <a:off x="5962389" y="1930400"/>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Down Arrow 4"/>
          <p:cNvSpPr/>
          <p:nvPr/>
        </p:nvSpPr>
        <p:spPr>
          <a:xfrm>
            <a:off x="5863929" y="1310159"/>
            <a:ext cx="484632" cy="7529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Down Arrow 5"/>
          <p:cNvSpPr/>
          <p:nvPr/>
        </p:nvSpPr>
        <p:spPr>
          <a:xfrm>
            <a:off x="5156616" y="1744351"/>
            <a:ext cx="484632" cy="8170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Down Arrow 6"/>
          <p:cNvSpPr/>
          <p:nvPr/>
        </p:nvSpPr>
        <p:spPr>
          <a:xfrm>
            <a:off x="4609578" y="1640910"/>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Down Arrow 7"/>
          <p:cNvSpPr/>
          <p:nvPr/>
        </p:nvSpPr>
        <p:spPr>
          <a:xfrm>
            <a:off x="4367262" y="1342898"/>
            <a:ext cx="484632" cy="810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766461580"/>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inVertic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4" y="443145"/>
            <a:ext cx="8596668" cy="1320800"/>
          </a:xfrm>
        </p:spPr>
        <p:txBody>
          <a:bodyPr>
            <a:normAutofit fontScale="90000"/>
          </a:bodyPr>
          <a:lstStyle/>
          <a:p>
            <a:pPr marL="342900" lvl="0" indent="-342900">
              <a:lnSpc>
                <a:spcPct val="107000"/>
              </a:lnSpc>
              <a:spcBef>
                <a:spcPts val="1800"/>
              </a:spcBef>
              <a:tabLst>
                <a:tab pos="165735" algn="r"/>
              </a:tabLst>
            </a:pPr>
            <a:r>
              <a:rPr lang="fa-IR" b="1" dirty="0">
                <a:solidFill>
                  <a:schemeClr val="tx1">
                    <a:lumMod val="85000"/>
                    <a:lumOff val="15000"/>
                  </a:schemeClr>
                </a:solidFill>
                <a:latin typeface="Calibri" panose="020F0502020204030204" pitchFamily="34" charset="0"/>
                <a:ea typeface="Calibri" panose="020F0502020204030204" pitchFamily="34" charset="0"/>
                <a:cs typeface="Mj_Beirut Heading" panose="00000400000000000000" pitchFamily="2" charset="-78"/>
              </a:rPr>
              <a:t>آیا اعمال من با اعتقادات من درباره اتحاد همخوانی دارد </a:t>
            </a:r>
            <a:r>
              <a:rPr lang="fa-IR" b="1" dirty="0" smtClean="0">
                <a:solidFill>
                  <a:schemeClr val="tx1">
                    <a:lumMod val="85000"/>
                    <a:lumOff val="15000"/>
                  </a:schemeClr>
                </a:solidFill>
                <a:latin typeface="Calibri" panose="020F0502020204030204" pitchFamily="34" charset="0"/>
                <a:ea typeface="Calibri" panose="020F0502020204030204" pitchFamily="34" charset="0"/>
                <a:cs typeface="Mj_Beirut Heading" panose="00000400000000000000" pitchFamily="2" charset="-78"/>
              </a:rPr>
              <a:t>؟</a:t>
            </a:r>
            <a:br>
              <a:rPr lang="fa-IR" b="1" dirty="0" smtClean="0">
                <a:solidFill>
                  <a:schemeClr val="tx1">
                    <a:lumMod val="85000"/>
                    <a:lumOff val="15000"/>
                  </a:schemeClr>
                </a:solidFill>
                <a:latin typeface="Calibri" panose="020F0502020204030204" pitchFamily="34" charset="0"/>
                <a:ea typeface="Calibri" panose="020F0502020204030204" pitchFamily="34" charset="0"/>
                <a:cs typeface="Mj_Beirut Heading" panose="00000400000000000000" pitchFamily="2" charset="-78"/>
              </a:rPr>
            </a:br>
            <a:r>
              <a:rPr lang="fa-IR" b="1" dirty="0" smtClean="0">
                <a:solidFill>
                  <a:schemeClr val="tx1">
                    <a:lumMod val="85000"/>
                    <a:lumOff val="15000"/>
                  </a:schemeClr>
                </a:solidFill>
                <a:latin typeface="Calibri" panose="020F0502020204030204" pitchFamily="34" charset="0"/>
                <a:ea typeface="Calibri" panose="020F0502020204030204" pitchFamily="34" charset="0"/>
                <a:cs typeface="Mj_Beirut Heading" panose="00000400000000000000" pitchFamily="2" charset="-78"/>
              </a:rPr>
              <a:t> </a:t>
            </a:r>
            <a:r>
              <a:rPr lang="fa-IR" b="1" dirty="0">
                <a:solidFill>
                  <a:schemeClr val="tx1">
                    <a:lumMod val="85000"/>
                    <a:lumOff val="15000"/>
                  </a:schemeClr>
                </a:solidFill>
                <a:latin typeface="Calibri" panose="020F0502020204030204" pitchFamily="34" charset="0"/>
                <a:ea typeface="Calibri" panose="020F0502020204030204" pitchFamily="34" charset="0"/>
                <a:cs typeface="Mj_Beirut Heading" panose="00000400000000000000" pitchFamily="2" charset="-78"/>
              </a:rPr>
              <a:t>من چگونه به اتحاد یا عدم اتحاد کمک می کنم</a:t>
            </a:r>
            <a:r>
              <a:rPr lang="fa-IR" b="1" dirty="0" smtClean="0">
                <a:solidFill>
                  <a:schemeClr val="tx1">
                    <a:lumMod val="85000"/>
                    <a:lumOff val="15000"/>
                  </a:schemeClr>
                </a:solidFill>
                <a:latin typeface="Calibri" panose="020F0502020204030204" pitchFamily="34" charset="0"/>
                <a:ea typeface="Calibri" panose="020F0502020204030204" pitchFamily="34" charset="0"/>
                <a:cs typeface="Mj_Beirut Heading" panose="00000400000000000000" pitchFamily="2" charset="-78"/>
              </a:rPr>
              <a:t>؟</a:t>
            </a:r>
            <a:r>
              <a:rPr lang="en-US" b="1" dirty="0" smtClean="0">
                <a:solidFill>
                  <a:schemeClr val="tx1">
                    <a:lumMod val="65000"/>
                    <a:lumOff val="35000"/>
                  </a:schemeClr>
                </a:solidFill>
                <a:latin typeface="Calibri" panose="020F0502020204030204" pitchFamily="34" charset="0"/>
                <a:ea typeface="Calibri" panose="020F0502020204030204" pitchFamily="34" charset="0"/>
                <a:cs typeface="Mj_Beirut Heading" panose="00000400000000000000" pitchFamily="2" charset="-78"/>
              </a:rPr>
              <a:t>            </a:t>
            </a:r>
            <a:r>
              <a:rPr lang="en-US" sz="2000" dirty="0">
                <a:solidFill>
                  <a:schemeClr val="tx1">
                    <a:lumMod val="65000"/>
                    <a:lumOff val="35000"/>
                  </a:schemeClr>
                </a:solidFill>
                <a:latin typeface="Calibri" panose="020F0502020204030204" pitchFamily="34" charset="0"/>
                <a:ea typeface="Calibri" panose="020F0502020204030204" pitchFamily="34" charset="0"/>
                <a:cs typeface="Mj_Beirut Heading" panose="00000400000000000000" pitchFamily="2" charset="-78"/>
              </a:rPr>
              <a:t/>
            </a:r>
            <a:br>
              <a:rPr lang="en-US" sz="2000" dirty="0">
                <a:solidFill>
                  <a:schemeClr val="tx1">
                    <a:lumMod val="65000"/>
                    <a:lumOff val="35000"/>
                  </a:schemeClr>
                </a:solidFill>
                <a:latin typeface="Calibri" panose="020F0502020204030204" pitchFamily="34" charset="0"/>
                <a:ea typeface="Calibri" panose="020F0502020204030204" pitchFamily="34" charset="0"/>
                <a:cs typeface="Mj_Beirut Heading" panose="00000400000000000000" pitchFamily="2" charset="-78"/>
              </a:rPr>
            </a:br>
            <a:endParaRPr lang="fa-IR" dirty="0">
              <a:solidFill>
                <a:schemeClr val="tx1">
                  <a:lumMod val="65000"/>
                  <a:lumOff val="35000"/>
                </a:schemeClr>
              </a:solidFill>
              <a:cs typeface="Mj_Beirut Heading" panose="00000400000000000000" pitchFamily="2" charset="-78"/>
            </a:endParaRPr>
          </a:p>
        </p:txBody>
      </p:sp>
      <p:sp>
        <p:nvSpPr>
          <p:cNvPr id="3" name="Content Placeholder 2"/>
          <p:cNvSpPr>
            <a:spLocks noGrp="1"/>
          </p:cNvSpPr>
          <p:nvPr>
            <p:ph idx="1"/>
          </p:nvPr>
        </p:nvSpPr>
        <p:spPr/>
        <p:txBody>
          <a:bodyPr/>
          <a:lstStyle/>
          <a:p>
            <a:r>
              <a:rPr lang="fa-IR" sz="2000" dirty="0">
                <a:solidFill>
                  <a:schemeClr val="bg2">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3600" b="1" dirty="0" smtClean="0">
                <a:solidFill>
                  <a:schemeClr val="tx1">
                    <a:lumMod val="95000"/>
                    <a:lumOff val="5000"/>
                  </a:schemeClr>
                </a:solidFill>
                <a:latin typeface="Calibri" panose="020F0502020204030204" pitchFamily="34" charset="0"/>
                <a:ea typeface="Calibri" panose="020F0502020204030204" pitchFamily="34" charset="0"/>
                <a:cs typeface="Mj_Meghdad" panose="00000700000000000000" pitchFamily="2" charset="-78"/>
              </a:rPr>
              <a:t>با </a:t>
            </a:r>
            <a:r>
              <a:rPr lang="fa-IR" sz="3600" b="1" dirty="0">
                <a:solidFill>
                  <a:schemeClr val="tx1">
                    <a:lumMod val="95000"/>
                    <a:lumOff val="5000"/>
                  </a:schemeClr>
                </a:solidFill>
                <a:latin typeface="Calibri" panose="020F0502020204030204" pitchFamily="34" charset="0"/>
                <a:ea typeface="Calibri" panose="020F0502020204030204" pitchFamily="34" charset="0"/>
                <a:cs typeface="Mj_Meghdad" panose="00000700000000000000" pitchFamily="2" charset="-78"/>
              </a:rPr>
              <a:t>تمرکزبرروی حضورمنظم درجلسات بهبودی ، دردسترس بودن جهت خدمت ، قبول تعهد حفظ ورعایت گمنامی</a:t>
            </a:r>
            <a:endParaRPr lang="fa-IR" sz="3600" dirty="0">
              <a:solidFill>
                <a:schemeClr val="tx1">
                  <a:lumMod val="95000"/>
                  <a:lumOff val="5000"/>
                </a:schemeClr>
              </a:solidFill>
              <a:cs typeface="Mj_Meghdad" panose="00000700000000000000" pitchFamily="2" charset="-78"/>
            </a:endParaRPr>
          </a:p>
        </p:txBody>
      </p:sp>
      <p:sp>
        <p:nvSpPr>
          <p:cNvPr id="4" name="Smiley Face 3"/>
          <p:cNvSpPr/>
          <p:nvPr/>
        </p:nvSpPr>
        <p:spPr>
          <a:xfrm>
            <a:off x="977004" y="3703186"/>
            <a:ext cx="1113773" cy="1109423"/>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69598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2160589"/>
          </a:xfrm>
        </p:spPr>
        <p:txBody>
          <a:bodyPr>
            <a:normAutofit fontScale="90000"/>
          </a:bodyPr>
          <a:lstStyle/>
          <a:p>
            <a:pPr algn="r">
              <a:lnSpc>
                <a:spcPct val="107000"/>
              </a:lnSpc>
              <a:tabLst>
                <a:tab pos="165735" algn="r"/>
              </a:tabLst>
            </a:pPr>
            <a:r>
              <a:rPr lang="fa-IR" b="1" u="sng" dirty="0">
                <a:solidFill>
                  <a:schemeClr val="tx1">
                    <a:lumMod val="85000"/>
                    <a:lumOff val="15000"/>
                  </a:schemeClr>
                </a:solidFill>
                <a:latin typeface="Calibri" panose="020F0502020204030204" pitchFamily="34" charset="0"/>
                <a:ea typeface="Calibri" panose="020F0502020204030204" pitchFamily="34" charset="0"/>
                <a:cs typeface="Arial" panose="020B0604020202020204" pitchFamily="34" charset="0"/>
              </a:rPr>
              <a:t>قسمت ترازنامه </a:t>
            </a:r>
            <a:r>
              <a:rPr lang="fa-IR" b="1" u="sng" dirty="0" smtClean="0">
                <a:solidFill>
                  <a:schemeClr val="tx1">
                    <a:lumMod val="85000"/>
                    <a:lumOff val="15000"/>
                  </a:schemeClr>
                </a:solidFill>
                <a:latin typeface="Calibri" panose="020F0502020204030204" pitchFamily="34" charset="0"/>
                <a:ea typeface="Calibri" panose="020F0502020204030204" pitchFamily="34" charset="0"/>
                <a:cs typeface="Arial" panose="020B0604020202020204" pitchFamily="34" charset="0"/>
              </a:rPr>
              <a:t>گروهی</a:t>
            </a:r>
            <a:r>
              <a:rPr lang="fa-IR" b="1" u="sng" dirty="0" smtClean="0">
                <a:solidFill>
                  <a:srgbClr val="0070C0"/>
                </a:solidFill>
                <a:latin typeface="Calibri" panose="020F0502020204030204" pitchFamily="34" charset="0"/>
                <a:ea typeface="Calibri" panose="020F0502020204030204" pitchFamily="34" charset="0"/>
                <a:cs typeface="Arial" panose="020B0604020202020204" pitchFamily="34" charset="0"/>
              </a:rPr>
              <a:t/>
            </a:r>
            <a:br>
              <a:rPr lang="fa-IR" b="1" u="sng" dirty="0" smtClean="0">
                <a:solidFill>
                  <a:srgbClr val="0070C0"/>
                </a:solidFill>
                <a:latin typeface="Calibri" panose="020F0502020204030204" pitchFamily="34" charset="0"/>
                <a:ea typeface="Calibri" panose="020F0502020204030204" pitchFamily="34" charset="0"/>
                <a:cs typeface="Arial" panose="020B0604020202020204" pitchFamily="34" charset="0"/>
              </a:rPr>
            </a:br>
            <a:r>
              <a:rPr lang="fa-IR" b="1" u="sng" dirty="0" smtClean="0">
                <a:solidFill>
                  <a:srgbClr val="000000"/>
                </a:solidFill>
                <a:latin typeface="Calibri" panose="020F0502020204030204" pitchFamily="34" charset="0"/>
                <a:ea typeface="Calibri" panose="020F0502020204030204" pitchFamily="34" charset="0"/>
                <a:cs typeface="Arial" panose="020B0604020202020204" pitchFamily="34" charset="0"/>
              </a:rPr>
              <a:t/>
            </a:r>
            <a:br>
              <a:rPr lang="fa-IR" b="1" u="sng" dirty="0" smtClean="0">
                <a:solidFill>
                  <a:srgbClr val="000000"/>
                </a:solidFill>
                <a:latin typeface="Calibri" panose="020F0502020204030204" pitchFamily="34" charset="0"/>
                <a:ea typeface="Calibri" panose="020F0502020204030204" pitchFamily="34" charset="0"/>
                <a:cs typeface="Arial" panose="020B0604020202020204" pitchFamily="34" charset="0"/>
              </a:rPr>
            </a:br>
            <a:r>
              <a:rPr lang="fa-IR" sz="4400" b="1" dirty="0">
                <a:solidFill>
                  <a:schemeClr val="bg2">
                    <a:lumMod val="10000"/>
                  </a:schemeClr>
                </a:solidFill>
                <a:latin typeface="Franklin Gothic Heavy" panose="020B0903020102020204" pitchFamily="34" charset="0"/>
                <a:ea typeface="Calibri" panose="020F0502020204030204" pitchFamily="34" charset="0"/>
                <a:cs typeface="Mj_Casablanca Light" panose="00000400000000000000" pitchFamily="2" charset="-78"/>
              </a:rPr>
              <a:t>منابع مشترک ما به عنوان یک گروه چیست؟</a:t>
            </a:r>
            <a:r>
              <a:rPr lang="en-US" sz="2000" dirty="0">
                <a:solidFill>
                  <a:schemeClr val="bg2">
                    <a:lumMod val="10000"/>
                  </a:schemeClr>
                </a:solidFill>
                <a:latin typeface="Franklin Gothic Heavy" panose="020B0903020102020204" pitchFamily="34" charset="0"/>
                <a:ea typeface="Calibri" panose="020F0502020204030204" pitchFamily="34" charset="0"/>
                <a:cs typeface="Arial" panose="020B0604020202020204" pitchFamily="34" charset="0"/>
              </a:rPr>
              <a:t/>
            </a:r>
            <a:br>
              <a:rPr lang="en-US" sz="2000" dirty="0">
                <a:solidFill>
                  <a:schemeClr val="bg2">
                    <a:lumMod val="10000"/>
                  </a:schemeClr>
                </a:solidFill>
                <a:latin typeface="Franklin Gothic Heavy" panose="020B0903020102020204" pitchFamily="34" charset="0"/>
                <a:ea typeface="Calibri" panose="020F0502020204030204" pitchFamily="34" charset="0"/>
                <a:cs typeface="Arial" panose="020B0604020202020204" pitchFamily="34" charset="0"/>
              </a:rPr>
            </a:br>
            <a:endParaRPr lang="fa-IR" dirty="0">
              <a:solidFill>
                <a:schemeClr val="bg2">
                  <a:lumMod val="10000"/>
                </a:schemeClr>
              </a:solidFill>
              <a:latin typeface="Franklin Gothic Heavy" panose="020B0903020102020204" pitchFamily="34" charset="0"/>
            </a:endParaRPr>
          </a:p>
        </p:txBody>
      </p:sp>
      <p:sp>
        <p:nvSpPr>
          <p:cNvPr id="3" name="Content Placeholder 2"/>
          <p:cNvSpPr>
            <a:spLocks noGrp="1"/>
          </p:cNvSpPr>
          <p:nvPr>
            <p:ph idx="1"/>
          </p:nvPr>
        </p:nvSpPr>
        <p:spPr>
          <a:xfrm>
            <a:off x="677334" y="2705100"/>
            <a:ext cx="8596668" cy="3336262"/>
          </a:xfrm>
        </p:spPr>
        <p:txBody>
          <a:bodyPr>
            <a:normAutofit/>
          </a:bodyPr>
          <a:lstStyle/>
          <a:p>
            <a:r>
              <a:rPr lang="fa-IR" sz="3600" b="1" dirty="0">
                <a:solidFill>
                  <a:srgbClr val="000000"/>
                </a:solidFill>
                <a:latin typeface="Arial Rounded MT Bold" panose="020F0704030504030204" pitchFamily="34" charset="0"/>
                <a:ea typeface="Calibri" panose="020F0502020204030204" pitchFamily="34" charset="0"/>
                <a:cs typeface="B Badr" panose="00000400000000000000" pitchFamily="2" charset="-78"/>
              </a:rPr>
              <a:t>پاکی ، جذب وحفظ تازه وارد ، امنیت جلسات و گمنامی خود اتکایی و بازبودن همیشگی درب </a:t>
            </a:r>
            <a:r>
              <a:rPr lang="fa-IR" sz="3600" b="1" dirty="0" smtClean="0">
                <a:solidFill>
                  <a:srgbClr val="000000"/>
                </a:solidFill>
                <a:latin typeface="Arial Rounded MT Bold" panose="020F0704030504030204" pitchFamily="34" charset="0"/>
                <a:ea typeface="Calibri" panose="020F0502020204030204" pitchFamily="34" charset="0"/>
                <a:cs typeface="B Badr" panose="00000400000000000000" pitchFamily="2" charset="-78"/>
              </a:rPr>
              <a:t>جلسات</a:t>
            </a:r>
          </a:p>
          <a:p>
            <a:pPr marL="0" indent="0">
              <a:buNone/>
            </a:pPr>
            <a:endParaRPr lang="fa-IR" sz="3600" dirty="0">
              <a:latin typeface="Arial Rounded MT Bold" panose="020F0704030504030204" pitchFamily="34" charset="0"/>
            </a:endParaRPr>
          </a:p>
        </p:txBody>
      </p:sp>
      <p:sp>
        <p:nvSpPr>
          <p:cNvPr id="6" name="Smiley Face 5"/>
          <p:cNvSpPr/>
          <p:nvPr/>
        </p:nvSpPr>
        <p:spPr>
          <a:xfrm>
            <a:off x="677334" y="4127500"/>
            <a:ext cx="1735666" cy="13970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7792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97074"/>
            <a:ext cx="8596668" cy="1320800"/>
          </a:xfrm>
        </p:spPr>
        <p:txBody>
          <a:bodyPr>
            <a:normAutofit fontScale="90000"/>
          </a:bodyPr>
          <a:lstStyle/>
          <a:p>
            <a:pPr>
              <a:lnSpc>
                <a:spcPct val="107000"/>
              </a:lnSpc>
              <a:tabLst>
                <a:tab pos="165735" algn="r"/>
              </a:tabLst>
            </a:pPr>
            <a:r>
              <a:rPr lang="fa-IR" sz="4000" b="1" dirty="0">
                <a:solidFill>
                  <a:schemeClr val="tx1">
                    <a:lumMod val="85000"/>
                    <a:lumOff val="15000"/>
                  </a:schemeClr>
                </a:solidFill>
                <a:latin typeface="Calibri" panose="020F0502020204030204" pitchFamily="34" charset="0"/>
                <a:ea typeface="Calibri" panose="020F0502020204030204" pitchFamily="34" charset="0"/>
                <a:cs typeface="B Bardiya" panose="00000400000000000000" pitchFamily="2" charset="-78"/>
              </a:rPr>
              <a:t>اتحاد چگونه هدف اصلی ما را حمایت و تقویت می کند</a:t>
            </a:r>
            <a:r>
              <a:rPr lang="fa-IR" sz="4000" b="1" dirty="0" smtClean="0">
                <a:solidFill>
                  <a:schemeClr val="tx1">
                    <a:lumMod val="85000"/>
                    <a:lumOff val="15000"/>
                  </a:schemeClr>
                </a:solidFill>
                <a:latin typeface="Calibri" panose="020F0502020204030204" pitchFamily="34" charset="0"/>
                <a:ea typeface="Calibri" panose="020F0502020204030204" pitchFamily="34" charset="0"/>
                <a:cs typeface="B Bardiya" panose="00000400000000000000" pitchFamily="2" charset="-78"/>
              </a:rPr>
              <a:t>؟</a:t>
            </a:r>
            <a:r>
              <a:rPr lang="en-US" sz="4000" b="1" dirty="0" smtClean="0">
                <a:solidFill>
                  <a:schemeClr val="tx1">
                    <a:lumMod val="85000"/>
                    <a:lumOff val="15000"/>
                  </a:schemeClr>
                </a:solidFill>
                <a:latin typeface="Calibri" panose="020F0502020204030204" pitchFamily="34" charset="0"/>
                <a:ea typeface="Calibri" panose="020F0502020204030204" pitchFamily="34" charset="0"/>
                <a:cs typeface="B Bardiya" panose="00000400000000000000" pitchFamily="2" charset="-78"/>
              </a:rPr>
              <a:t>    </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p:cNvSpPr>
            <a:spLocks noGrp="1"/>
          </p:cNvSpPr>
          <p:nvPr>
            <p:ph idx="1"/>
          </p:nvPr>
        </p:nvSpPr>
        <p:spPr/>
        <p:txBody>
          <a:bodyPr>
            <a:normAutofit/>
          </a:bodyPr>
          <a:lstStyle/>
          <a:p>
            <a:pPr marL="0" indent="0">
              <a:tabLst>
                <a:tab pos="2505075" algn="l"/>
              </a:tabLst>
            </a:pPr>
            <a:r>
              <a:rPr lang="fa-IR" sz="6000" dirty="0">
                <a:solidFill>
                  <a:srgbClr val="000000"/>
                </a:solidFill>
                <a:latin typeface="Calibri" panose="020F0502020204030204" pitchFamily="34" charset="0"/>
                <a:ea typeface="Calibri" panose="020F0502020204030204" pitchFamily="34" charset="0"/>
                <a:cs typeface="B Mah" panose="00000400000000000000" pitchFamily="2" charset="-78"/>
              </a:rPr>
              <a:t>ازطریق تشریک مساعی کنار رفتن تفاوتها وتوجه به تشابهات واحساس همدردی و دوری ازتفرقه</a:t>
            </a:r>
            <a:endParaRPr lang="fa-IR" sz="6000" dirty="0">
              <a:cs typeface="B Mah" panose="00000400000000000000" pitchFamily="2" charset="-78"/>
            </a:endParaRPr>
          </a:p>
        </p:txBody>
      </p:sp>
    </p:spTree>
    <p:extLst>
      <p:ext uri="{BB962C8B-B14F-4D97-AF65-F5344CB8AC3E}">
        <p14:creationId xmlns:p14="http://schemas.microsoft.com/office/powerpoint/2010/main" val="95821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392" y="346553"/>
            <a:ext cx="8596668" cy="1550989"/>
          </a:xfrm>
        </p:spPr>
        <p:txBody>
          <a:bodyPr>
            <a:normAutofit fontScale="90000"/>
          </a:bodyPr>
          <a:lstStyle/>
          <a:p>
            <a:pPr algn="r">
              <a:lnSpc>
                <a:spcPct val="107000"/>
              </a:lnSpc>
              <a:tabLst>
                <a:tab pos="165735" algn="r"/>
              </a:tabLst>
            </a:pPr>
            <a:r>
              <a:rPr lang="fa-IR" sz="4000" b="1" dirty="0">
                <a:solidFill>
                  <a:schemeClr val="tx1"/>
                </a:solidFill>
                <a:latin typeface="Calibri" panose="020F0502020204030204" pitchFamily="34" charset="0"/>
                <a:ea typeface="Calibri" panose="020F0502020204030204" pitchFamily="34" charset="0"/>
                <a:cs typeface="B Elm Border" panose="00000400000000000000" pitchFamily="2" charset="-78"/>
              </a:rPr>
              <a:t>آیا ازچالشی دررابطه با اتحاد گروه خودآگاه هستم؟</a:t>
            </a:r>
            <a:r>
              <a:rPr lang="en-US" sz="2200" dirty="0">
                <a:solidFill>
                  <a:schemeClr val="tx1"/>
                </a:solidFill>
                <a:latin typeface="Calibri" panose="020F0502020204030204" pitchFamily="34" charset="0"/>
                <a:ea typeface="Calibri" panose="020F0502020204030204" pitchFamily="34" charset="0"/>
                <a:cs typeface="B Elm Border" panose="00000400000000000000" pitchFamily="2" charset="-78"/>
              </a:rPr>
              <a:t/>
            </a:r>
            <a:br>
              <a:rPr lang="en-US" sz="2200" dirty="0">
                <a:solidFill>
                  <a:schemeClr val="tx1"/>
                </a:solidFill>
                <a:latin typeface="Calibri" panose="020F0502020204030204" pitchFamily="34" charset="0"/>
                <a:ea typeface="Calibri" panose="020F0502020204030204" pitchFamily="34" charset="0"/>
                <a:cs typeface="B Elm Border" panose="00000400000000000000" pitchFamily="2" charset="-78"/>
              </a:rPr>
            </a:br>
            <a:r>
              <a:rPr lang="fa-IR" sz="4000" b="1" dirty="0">
                <a:solidFill>
                  <a:schemeClr val="tx1"/>
                </a:solidFill>
                <a:latin typeface="Calibri" panose="020F0502020204030204" pitchFamily="34" charset="0"/>
                <a:ea typeface="Calibri" panose="020F0502020204030204" pitchFamily="34" charset="0"/>
                <a:cs typeface="B Elm Border" panose="00000400000000000000" pitchFamily="2" charset="-78"/>
              </a:rPr>
              <a:t>چگونه  بهترمی توانیم  ازاتحادمان محافظت کنیم؟</a:t>
            </a:r>
            <a:r>
              <a:rPr lang="en-US" sz="2000" dirty="0">
                <a:solidFill>
                  <a:schemeClr val="tx1"/>
                </a:solidFill>
                <a:latin typeface="Calibri" panose="020F0502020204030204" pitchFamily="34" charset="0"/>
                <a:ea typeface="Calibri" panose="020F0502020204030204" pitchFamily="34" charset="0"/>
                <a:cs typeface="Mj_Shafigh Stripe R" panose="00000700000000000000" pitchFamily="2" charset="-78"/>
              </a:rPr>
              <a:t/>
            </a:r>
            <a:br>
              <a:rPr lang="en-US" sz="2000" dirty="0">
                <a:solidFill>
                  <a:schemeClr val="tx1"/>
                </a:solidFill>
                <a:latin typeface="Calibri" panose="020F0502020204030204" pitchFamily="34" charset="0"/>
                <a:ea typeface="Calibri" panose="020F0502020204030204" pitchFamily="34" charset="0"/>
                <a:cs typeface="Mj_Shafigh Stripe R" panose="00000700000000000000" pitchFamily="2" charset="-78"/>
              </a:rPr>
            </a:br>
            <a:endParaRPr lang="fa-IR" dirty="0">
              <a:solidFill>
                <a:schemeClr val="tx1"/>
              </a:solidFill>
              <a:cs typeface="Mj_Shafigh Stripe R" panose="00000700000000000000" pitchFamily="2" charset="-78"/>
            </a:endParaRPr>
          </a:p>
        </p:txBody>
      </p:sp>
      <p:sp>
        <p:nvSpPr>
          <p:cNvPr id="3" name="Content Placeholder 2"/>
          <p:cNvSpPr>
            <a:spLocks noGrp="1"/>
          </p:cNvSpPr>
          <p:nvPr>
            <p:ph idx="1"/>
          </p:nvPr>
        </p:nvSpPr>
        <p:spPr>
          <a:xfrm>
            <a:off x="677334" y="2160589"/>
            <a:ext cx="8596668" cy="2574249"/>
          </a:xfrm>
        </p:spPr>
        <p:txBody>
          <a:bodyPr>
            <a:normAutofit/>
          </a:bodyPr>
          <a:lstStyle/>
          <a:p>
            <a:pPr>
              <a:lnSpc>
                <a:spcPct val="107000"/>
              </a:lnSpc>
              <a:tabLst>
                <a:tab pos="165735" algn="r"/>
              </a:tabLst>
            </a:pPr>
            <a:r>
              <a:rPr lang="fa-IR" sz="4000" dirty="0" smtClean="0">
                <a:solidFill>
                  <a:srgbClr val="000000"/>
                </a:solidFill>
                <a:latin typeface="Andalus" panose="02020603050405020304" pitchFamily="18" charset="-78"/>
                <a:ea typeface="Calibri" panose="020F0502020204030204" pitchFamily="34" charset="0"/>
                <a:cs typeface="B Arshia" panose="00000400000000000000" pitchFamily="2" charset="-78"/>
              </a:rPr>
              <a:t>مشارکت ناصحیح</a:t>
            </a:r>
            <a:r>
              <a:rPr lang="fa-IR" sz="4800" dirty="0" smtClean="0">
                <a:solidFill>
                  <a:srgbClr val="000000"/>
                </a:solidFill>
                <a:latin typeface="Andalus" panose="02020603050405020304" pitchFamily="18" charset="-78"/>
                <a:ea typeface="Calibri" panose="020F0502020204030204" pitchFamily="34" charset="0"/>
                <a:cs typeface="B Arshia" panose="00000400000000000000" pitchFamily="2" charset="-78"/>
              </a:rPr>
              <a:t> </a:t>
            </a:r>
            <a:endParaRPr lang="en-US" sz="3200" dirty="0" smtClean="0">
              <a:latin typeface="Andalus" panose="02020603050405020304" pitchFamily="18" charset="-78"/>
              <a:ea typeface="Calibri" panose="020F0502020204030204" pitchFamily="34" charset="0"/>
              <a:cs typeface="B Arshia" panose="00000400000000000000" pitchFamily="2" charset="-78"/>
            </a:endParaRPr>
          </a:p>
          <a:p>
            <a:pPr>
              <a:lnSpc>
                <a:spcPct val="107000"/>
              </a:lnSpc>
              <a:tabLst>
                <a:tab pos="165735" algn="r"/>
              </a:tabLst>
            </a:pPr>
            <a:r>
              <a:rPr lang="fa-IR" sz="4400" dirty="0" smtClean="0">
                <a:solidFill>
                  <a:srgbClr val="000000"/>
                </a:solidFill>
                <a:latin typeface="Andalus" panose="02020603050405020304" pitchFamily="18" charset="-78"/>
                <a:ea typeface="Calibri" panose="020F0502020204030204" pitchFamily="34" charset="0"/>
                <a:cs typeface="B Arshia" panose="00000400000000000000" pitchFamily="2" charset="-78"/>
              </a:rPr>
              <a:t> </a:t>
            </a:r>
            <a:r>
              <a:rPr lang="fa-IR" sz="4000" dirty="0">
                <a:solidFill>
                  <a:srgbClr val="000000"/>
                </a:solidFill>
                <a:latin typeface="Andalus" panose="02020603050405020304" pitchFamily="18" charset="-78"/>
                <a:ea typeface="Calibri" panose="020F0502020204030204" pitchFamily="34" charset="0"/>
                <a:cs typeface="B Arshia" panose="00000400000000000000" pitchFamily="2" charset="-78"/>
              </a:rPr>
              <a:t>اصلاح موارد فوق ازطریق ازخودگذشتگی ، محبت همکاری ، مهمان نوازی ، پذیرش تحمل و صبر</a:t>
            </a:r>
            <a:endParaRPr lang="en-US" sz="3200" dirty="0">
              <a:latin typeface="Andalus" panose="02020603050405020304" pitchFamily="18" charset="-78"/>
              <a:ea typeface="Calibri" panose="020F0502020204030204" pitchFamily="34" charset="0"/>
              <a:cs typeface="B Arshia" panose="00000400000000000000" pitchFamily="2" charset="-78"/>
            </a:endParaRPr>
          </a:p>
          <a:p>
            <a:endParaRPr lang="fa-IR" sz="2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82256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Organic</Template>
  <TotalTime>441</TotalTime>
  <Words>931</Words>
  <Application>Microsoft Office PowerPoint</Application>
  <PresentationFormat>Widescreen</PresentationFormat>
  <Paragraphs>55</Paragraphs>
  <Slides>23</Slides>
  <Notes>0</Notes>
  <HiddenSlides>0</HiddenSlides>
  <MMClips>0</MMClips>
  <ScaleCrop>false</ScaleCrop>
  <HeadingPairs>
    <vt:vector size="6" baseType="variant">
      <vt:variant>
        <vt:lpstr>Fonts Used</vt:lpstr>
      </vt:variant>
      <vt:variant>
        <vt:i4>51</vt:i4>
      </vt:variant>
      <vt:variant>
        <vt:lpstr>Theme</vt:lpstr>
      </vt:variant>
      <vt:variant>
        <vt:i4>1</vt:i4>
      </vt:variant>
      <vt:variant>
        <vt:lpstr>Slide Titles</vt:lpstr>
      </vt:variant>
      <vt:variant>
        <vt:i4>23</vt:i4>
      </vt:variant>
    </vt:vector>
  </HeadingPairs>
  <TitlesOfParts>
    <vt:vector size="75" baseType="lpstr">
      <vt:lpstr>Microsoft YaHei Light</vt:lpstr>
      <vt:lpstr>MingLiU-ExtB</vt:lpstr>
      <vt:lpstr>013-CAI978</vt:lpstr>
      <vt:lpstr>014-CAI978</vt:lpstr>
      <vt:lpstr>Agency FB</vt:lpstr>
      <vt:lpstr>Aharoni</vt:lpstr>
      <vt:lpstr>Andalus</vt:lpstr>
      <vt:lpstr>Angsana New</vt:lpstr>
      <vt:lpstr>Arabic Typesetting</vt:lpstr>
      <vt:lpstr>Arial</vt:lpstr>
      <vt:lpstr>Arial Rounded MT Bold</vt:lpstr>
      <vt:lpstr>B Arshia</vt:lpstr>
      <vt:lpstr>B Badr</vt:lpstr>
      <vt:lpstr>B Bardiya</vt:lpstr>
      <vt:lpstr>B Elm Border</vt:lpstr>
      <vt:lpstr>B Farnaz</vt:lpstr>
      <vt:lpstr>B Mah</vt:lpstr>
      <vt:lpstr>B Mehr</vt:lpstr>
      <vt:lpstr>B Nazanin Outline</vt:lpstr>
      <vt:lpstr>B Zar</vt:lpstr>
      <vt:lpstr>Calibri</vt:lpstr>
      <vt:lpstr>Calibri Light</vt:lpstr>
      <vt:lpstr>Courier New</vt:lpstr>
      <vt:lpstr>Eras Light ITC</vt:lpstr>
      <vt:lpstr>Franklin Gothic Heavy</vt:lpstr>
      <vt:lpstr>Imprint MT Shadow</vt:lpstr>
      <vt:lpstr>Lucida Bright</vt:lpstr>
      <vt:lpstr>Marlett</vt:lpstr>
      <vt:lpstr>Mj_Beirut</vt:lpstr>
      <vt:lpstr>Mj_Beirut Heading</vt:lpstr>
      <vt:lpstr>Mj_Beirut Md</vt:lpstr>
      <vt:lpstr>Mj_Cairo</vt:lpstr>
      <vt:lpstr>Mj_Casablanca Light</vt:lpstr>
      <vt:lpstr>Mj_Curves</vt:lpstr>
      <vt:lpstr>Mj_Egypt</vt:lpstr>
      <vt:lpstr>Mj_Farsi Simple Normal</vt:lpstr>
      <vt:lpstr>Mj_Fikrah Light</vt:lpstr>
      <vt:lpstr>Mj_Flow Bold</vt:lpstr>
      <vt:lpstr>Mj_Jamshid</vt:lpstr>
      <vt:lpstr>Mj_Majd</vt:lpstr>
      <vt:lpstr>Mj_Mani</vt:lpstr>
      <vt:lpstr>Mj_Marpich</vt:lpstr>
      <vt:lpstr>Mj_Meghdad</vt:lpstr>
      <vt:lpstr>Mj_Newspaper</vt:lpstr>
      <vt:lpstr>Mj_Shafigh Stripe R</vt:lpstr>
      <vt:lpstr>MRT_Abasan</vt:lpstr>
      <vt:lpstr>Sakkal Majalla</vt:lpstr>
      <vt:lpstr>Tahoma</vt:lpstr>
      <vt:lpstr>Times New Roman</vt:lpstr>
      <vt:lpstr>Trebuchet MS</vt:lpstr>
      <vt:lpstr>Wingdings 3</vt:lpstr>
      <vt:lpstr>Facet</vt:lpstr>
      <vt:lpstr>PowerPoint Presentation</vt:lpstr>
      <vt:lpstr>PowerPoint Presentation</vt:lpstr>
      <vt:lpstr>کارگاه آموزشی                موضوع  :  روح سنت ها (1 -2 - 3 )   </vt:lpstr>
      <vt:lpstr>سنت1   سوال 1: اتحاد در  NA برای من به چه معنی است؟ </vt:lpstr>
      <vt:lpstr>چگونه بهبودی شخصی من به آن وابسته است؟ </vt:lpstr>
      <vt:lpstr>آیا اعمال من با اعتقادات من درباره اتحاد همخوانی دارد ؟  من چگونه به اتحاد یا عدم اتحاد کمک می کنم؟             </vt:lpstr>
      <vt:lpstr>قسمت ترازنامه گروهی  منابع مشترک ما به عنوان یک گروه چیست؟ </vt:lpstr>
      <vt:lpstr>اتحاد چگونه هدف اصلی ما را حمایت و تقویت می کند؟     </vt:lpstr>
      <vt:lpstr>آیا ازچالشی دررابطه با اتحاد گروه خودآگاه هستم؟ چگونه  بهترمی توانیم  ازاتحادمان محافظت کنیم؟ </vt:lpstr>
      <vt:lpstr>سوالات کارگاهی    چگونه خدماتی که انجام می دهیم میتواند درراستای منابع مشترک ما باشد؟ ازچه راههایی می توانیم به حس اتحاد و سطح محلی و فرای آن کمک کنیم؟ </vt:lpstr>
      <vt:lpstr>سنت2   سوال1:چگونه علایق شخصی خود را هنگام شکل گیری اجماع کنارمی گذارم؟ فرق بین تسلیم با سلب مسئولیت چیست؟ </vt:lpstr>
      <vt:lpstr>برای عضو   الف ) تفاوت بین حکومت کردن  و رهبری؟  ب )  به عنوان خدمتگزار مورد اعتماد من چگونه  می توانم  یک رهبر باشم؟  ج) من  رهبری را در گروه خانگی خود چگونه تمرین میکنم؟  د) چگونه  می توانم  رهبری را با فقط روحیه گمنامی تمرین کنم؟  و) چه زمان هایی امکان دارد که بخواهم حکومت کنم؟  </vt:lpstr>
      <vt:lpstr>PowerPoint Presentation</vt:lpstr>
      <vt:lpstr>سنت 2                                   *ترازنامه گروهی*    سوال1)  هدف گروه ما چیست؟ سوال2) چگونه تصمیمات ما به پیشبرد هدف مان  کمک میکند؟ </vt:lpstr>
      <vt:lpstr>قسمت کارگاهی:   سوال 1: آیا امکان ایجاد وجدان گروه در یک بدنه  خدماتی وجوددارد؟ ما چگونه ایجاد وجدان گروهی  را در خدمت تمرین میکنیم؟ چگونه از نیرو برترمهربان در تصمیم گیری هایمان دعوت میکنیم؟</vt:lpstr>
      <vt:lpstr>قسمت کارگاهی   -خطرات هم شکلی در فرآیند تصمیم گیری ما چیست؟   -چگونه نظرات مختلف را هنگام  تصمیم گیری  درنظرمیگیریم؟  -آیا اطمینان حاصل می کنیم تا صدای اقلیت نیز احترام گذاشته شود؟  -آیا نظرات کسانی که  نمی توانند برای خود محبت کنند را در نظر میگیریم؟ </vt:lpstr>
      <vt:lpstr>PowerPoint Presentation</vt:lpstr>
      <vt:lpstr>سنت3                          برای عضو   -عضویت در NA  برای من به چه معنی است؟ -وقتی که  تصمیم بگیریم یک عضو باشیم  چه اتفاقی برایم رخ خواهد داد آیا این مسئولیت ها درطول زمان تغییرکرده اند؟ -آیا سعی میکنم تا دیگران  را مجبور به رعایت استاندارد های خود کنم؟ </vt:lpstr>
      <vt:lpstr>سوال: -چه توقعاتی از دیگران  برای جهت بهبود پیداکردن  و خدمت در NA  دارم؟  -آیا این  توقعات براساس اصول  NA   هستند  یا عقاید شخصی؟ </vt:lpstr>
      <vt:lpstr>سوال     (برای گروه)  - چه کسانی در جلسات  ما حضور ندارند؟ - آیا گروه  می تواند کاری کند تا  فضای پذیرش در جلساتمان بهتر شود؟ - آیا گروه ما برای اعضایی که  نیازهای مضاعف دارند قابل دسترسی است؟ </vt:lpstr>
      <vt:lpstr>سنت 3          (برای گروه)   فرق بین عضویت  در یک گروه  با عضویت در NA  در کل چیست ؟ </vt:lpstr>
      <vt:lpstr>سنت 3              (کارگاهی)   - رابطه ما با حفظ گمنامی  چگونه بر توانایی ما در خدمت تاًثیر می گذارد؟ - درک ما از گمنامی  چگونه  به ما کمک  میکند تا روش  خدمت دیگران را  بپذیریم؟ - شکستن گمنامی چه  پیامدهایی  برای ما خواهد داشت ؟ </vt:lpstr>
      <vt:lpstr>هدف ما رساندن «پیام» به یک معتاد در عذاب است  na-iran.org   خدانگهداردوستان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کارگاه آموزشی                     موضوع  :   روح سنت ها (1 -2 - 3 )</dc:title>
  <dc:creator>User1</dc:creator>
  <cp:lastModifiedBy>akam</cp:lastModifiedBy>
  <cp:revision>52</cp:revision>
  <dcterms:created xsi:type="dcterms:W3CDTF">2019-07-23T14:37:11Z</dcterms:created>
  <dcterms:modified xsi:type="dcterms:W3CDTF">2020-11-01T14:13:26Z</dcterms:modified>
</cp:coreProperties>
</file>