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9437"/>
            <a:ext cx="12191999" cy="708546"/>
          </a:xfrm>
        </p:spPr>
        <p:txBody>
          <a:bodyPr/>
          <a:lstStyle/>
          <a:p>
            <a:pPr algn="ctr"/>
            <a:r>
              <a:rPr lang="fa-IR" sz="4400" b="1" dirty="0" smtClean="0"/>
              <a:t>کمیته کارگاهی و </a:t>
            </a:r>
            <a:r>
              <a:rPr lang="fa-IR" sz="4400" b="1" dirty="0" smtClean="0"/>
              <a:t>آموزشی</a:t>
            </a:r>
            <a:endParaRPr lang="fa-IR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998290"/>
            <a:ext cx="12191998" cy="861420"/>
          </a:xfrm>
        </p:spPr>
        <p:txBody>
          <a:bodyPr>
            <a:noAutofit/>
          </a:bodyPr>
          <a:lstStyle/>
          <a:p>
            <a:pPr algn="ctr"/>
            <a:r>
              <a:rPr lang="fa-IR" sz="6000" b="1" dirty="0" smtClean="0">
                <a:solidFill>
                  <a:srgbClr val="92D050"/>
                </a:solidFill>
                <a:cs typeface="2  Titr" panose="00000700000000000000" pitchFamily="2" charset="-78"/>
              </a:rPr>
              <a:t>موضوع : </a:t>
            </a:r>
            <a:r>
              <a:rPr lang="fa-IR" sz="6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هدف اصـــــــــــــلی</a:t>
            </a:r>
            <a:endParaRPr lang="fa-IR" sz="6000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5655" y="4817659"/>
            <a:ext cx="7342494" cy="1310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7200" b="1" dirty="0" smtClean="0"/>
              <a:t>انجمن معتادان گمنام</a:t>
            </a:r>
            <a:endParaRPr lang="fa-IR" sz="7200" b="1" dirty="0"/>
          </a:p>
        </p:txBody>
      </p:sp>
      <p:pic>
        <p:nvPicPr>
          <p:cNvPr id="6" name="Picture 5" descr="goldnaspin.gif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34715" y="4750710"/>
            <a:ext cx="1761797" cy="1444081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7" name="Picture 6" descr="goldnaspin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112663" y="4683763"/>
            <a:ext cx="1761797" cy="1444081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30884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8410"/>
            <a:ext cx="12191999" cy="2989289"/>
          </a:xfrm>
        </p:spPr>
        <p:txBody>
          <a:bodyPr/>
          <a:lstStyle/>
          <a:p>
            <a:pPr lvl="0" algn="ctr"/>
            <a:r>
              <a:rPr lang="fa-IR" sz="8800" dirty="0">
                <a:solidFill>
                  <a:srgbClr val="FFFF00"/>
                </a:solidFill>
                <a:cs typeface="2  Titr" panose="00000700000000000000" pitchFamily="2" charset="-78"/>
              </a:rPr>
              <a:t>معتادان در حال عذاب</a:t>
            </a:r>
            <a:r>
              <a:rPr lang="en-US" sz="8800" dirty="0">
                <a:solidFill>
                  <a:srgbClr val="FFFF00"/>
                </a:solidFill>
                <a:cs typeface="2  Titr" panose="00000700000000000000" pitchFamily="2" charset="-78"/>
              </a:rPr>
              <a:t/>
            </a:r>
            <a:br>
              <a:rPr lang="en-US" sz="8800" dirty="0">
                <a:solidFill>
                  <a:srgbClr val="FFFF00"/>
                </a:solidFill>
                <a:cs typeface="2  Titr" panose="00000700000000000000" pitchFamily="2" charset="-78"/>
              </a:rPr>
            </a:br>
            <a:endParaRPr lang="fa-IR" sz="88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53062"/>
            <a:ext cx="12191999" cy="1439057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هریک </a:t>
            </a:r>
            <a:r>
              <a:rPr lang="fa-IR" sz="2800" b="1" dirty="0">
                <a:solidFill>
                  <a:schemeClr val="tx1"/>
                </a:solidFill>
              </a:rPr>
              <a:t>از ما بدون توجه به مدت پاکی میتواند همان معتادی باشد که هنوز از اعتیاد در </a:t>
            </a:r>
            <a:r>
              <a:rPr lang="fa-IR" sz="2800" b="1" dirty="0" smtClean="0">
                <a:solidFill>
                  <a:schemeClr val="tx1"/>
                </a:solidFill>
              </a:rPr>
              <a:t>رنج است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fa-IR" sz="2800" dirty="0"/>
              <a:t> 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69232" y="4017364"/>
            <a:ext cx="3477718" cy="251834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677462" y="4017363"/>
            <a:ext cx="3477718" cy="25183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794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28666"/>
            <a:ext cx="12191999" cy="1295400"/>
          </a:xfrm>
        </p:spPr>
        <p:txBody>
          <a:bodyPr/>
          <a:lstStyle/>
          <a:p>
            <a:pPr algn="ctr"/>
            <a:r>
              <a:rPr lang="fa-IR" dirty="0">
                <a:cs typeface="2  Titr" panose="00000700000000000000" pitchFamily="2" charset="-78"/>
              </a:rPr>
              <a:t>« سنت پنجم میخواهد »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933731"/>
            <a:ext cx="12007121" cy="4924269"/>
          </a:xfrm>
        </p:spPr>
        <p:txBody>
          <a:bodyPr>
            <a:normAutofit/>
          </a:bodyPr>
          <a:lstStyle/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fa-IR" sz="3600" b="1" dirty="0" smtClean="0">
                <a:solidFill>
                  <a:srgbClr val="FFFF00"/>
                </a:solidFill>
              </a:rPr>
              <a:t>رساندن پیام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fa-IR" sz="3600" b="1" dirty="0" smtClean="0">
                <a:solidFill>
                  <a:srgbClr val="FFFF00"/>
                </a:solidFill>
              </a:rPr>
              <a:t>کنار گذاشتن مسائل دیگر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fa-IR" sz="3600" b="1" dirty="0" smtClean="0">
                <a:solidFill>
                  <a:srgbClr val="FFFF00"/>
                </a:solidFill>
              </a:rPr>
              <a:t>پشتیبانی از معتادان به طور آگاهانه و موثر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fa-IR" sz="3600" b="1" dirty="0" smtClean="0">
                <a:solidFill>
                  <a:srgbClr val="FFFF00"/>
                </a:solidFill>
              </a:rPr>
              <a:t>یادآوری اینکه هدف اصلی پیام بهبودی است نه شخصیت فردی اعضاء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fa-IR" sz="3600" b="1" dirty="0" smtClean="0">
                <a:solidFill>
                  <a:srgbClr val="FFFF00"/>
                </a:solidFill>
              </a:rPr>
              <a:t>تشویق اعضاء به مشارکت موثر ، تجربه ، امید ، نیرو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4694" y="1618936"/>
            <a:ext cx="3237875" cy="263827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077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"/>
            <a:ext cx="12191999" cy="1665027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250000"/>
              </a:lnSpc>
            </a:pPr>
            <a:r>
              <a:rPr lang="fa-IR" dirty="0">
                <a:solidFill>
                  <a:schemeClr val="bg1"/>
                </a:solidFill>
                <a:cs typeface="2  Titr" panose="00000700000000000000" pitchFamily="2" charset="-78"/>
              </a:rPr>
              <a:t>« چگونگی به کارگیری </a:t>
            </a:r>
            <a:r>
              <a:rPr lang="fa-IR" dirty="0" smtClean="0">
                <a:solidFill>
                  <a:schemeClr val="bg1"/>
                </a:solidFill>
                <a:cs typeface="2  Titr" panose="00000700000000000000" pitchFamily="2" charset="-78"/>
              </a:rPr>
              <a:t>»</a:t>
            </a:r>
            <a:endParaRPr lang="fa-IR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41160"/>
            <a:ext cx="12191999" cy="40773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4000" b="1" dirty="0">
                <a:solidFill>
                  <a:schemeClr val="tx1"/>
                </a:solidFill>
              </a:rPr>
              <a:t>درستی: وفادار به اصول دوازده </a:t>
            </a:r>
            <a:r>
              <a:rPr lang="fa-IR" sz="4000" b="1" dirty="0" smtClean="0">
                <a:solidFill>
                  <a:schemeClr val="tx1"/>
                </a:solidFill>
              </a:rPr>
              <a:t>سنت</a:t>
            </a:r>
          </a:p>
          <a:p>
            <a:pPr algn="r">
              <a:lnSpc>
                <a:spcPct val="150000"/>
              </a:lnSpc>
            </a:pPr>
            <a:r>
              <a:rPr lang="fa-IR" sz="4000" b="1" dirty="0">
                <a:solidFill>
                  <a:schemeClr val="tx1"/>
                </a:solidFill>
              </a:rPr>
              <a:t>مسئولیت: هر گروه وسیله نقلیه مؤثر برای انتقال پیام </a:t>
            </a:r>
            <a:r>
              <a:rPr lang="en-US" sz="4000" b="1" dirty="0">
                <a:solidFill>
                  <a:schemeClr val="tx1"/>
                </a:solidFill>
              </a:rPr>
              <a:t>NA</a:t>
            </a:r>
            <a:r>
              <a:rPr lang="fa-IR" sz="4000" b="1" dirty="0">
                <a:solidFill>
                  <a:schemeClr val="tx1"/>
                </a:solidFill>
              </a:rPr>
              <a:t> </a:t>
            </a:r>
            <a:r>
              <a:rPr lang="fa-IR" sz="4000" b="1" dirty="0" smtClean="0">
                <a:solidFill>
                  <a:schemeClr val="tx1"/>
                </a:solidFill>
              </a:rPr>
              <a:t>میباشد</a:t>
            </a:r>
          </a:p>
          <a:p>
            <a:pPr algn="r">
              <a:lnSpc>
                <a:spcPct val="150000"/>
              </a:lnSpc>
            </a:pPr>
            <a:r>
              <a:rPr lang="fa-IR" sz="4000" b="1" dirty="0">
                <a:solidFill>
                  <a:schemeClr val="tx1"/>
                </a:solidFill>
              </a:rPr>
              <a:t>اتحاد: یگانگی در هدف ، همکاری و </a:t>
            </a:r>
            <a:r>
              <a:rPr lang="fa-IR" sz="4000" b="1" dirty="0" smtClean="0">
                <a:solidFill>
                  <a:schemeClr val="tx1"/>
                </a:solidFill>
              </a:rPr>
              <a:t>فعالیت</a:t>
            </a:r>
          </a:p>
          <a:p>
            <a:pPr algn="r">
              <a:lnSpc>
                <a:spcPct val="150000"/>
              </a:lnSpc>
            </a:pPr>
            <a:r>
              <a:rPr lang="fa-IR" sz="4000" b="1" dirty="0">
                <a:solidFill>
                  <a:schemeClr val="tx1"/>
                </a:solidFill>
              </a:rPr>
              <a:t>گمنامی: ناچیز بودن تفاوتهای ظاهری در برابر هدف اصلی</a:t>
            </a:r>
          </a:p>
        </p:txBody>
      </p:sp>
      <p:pic>
        <p:nvPicPr>
          <p:cNvPr id="4" name="Picture 3" descr="goldnaspin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20816" y="0"/>
            <a:ext cx="1761797" cy="1444081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pic>
        <p:nvPicPr>
          <p:cNvPr id="5" name="Picture 4" descr="goldnaspin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0331028" y="-1"/>
            <a:ext cx="1761797" cy="1444081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8470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998096"/>
            <a:ext cx="12191999" cy="1280410"/>
          </a:xfrm>
        </p:spPr>
        <p:txBody>
          <a:bodyPr/>
          <a:lstStyle/>
          <a:p>
            <a:pPr algn="ctr"/>
            <a:r>
              <a:rPr lang="fa-IR" sz="6600" b="1" dirty="0">
                <a:cs typeface="2  Titr" panose="00000700000000000000" pitchFamily="2" charset="-78"/>
              </a:rPr>
              <a:t>« چه کارهایی مغایر با سنت پنجم است 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08289"/>
            <a:ext cx="12191999" cy="4249711"/>
          </a:xfrm>
        </p:spPr>
        <p:txBody>
          <a:bodyPr>
            <a:normAutofit/>
          </a:bodyPr>
          <a:lstStyle/>
          <a:p>
            <a:pPr lvl="0" algn="r"/>
            <a:r>
              <a:rPr lang="fa-IR" sz="3600" b="1" dirty="0">
                <a:solidFill>
                  <a:srgbClr val="FFFF00"/>
                </a:solidFill>
              </a:rPr>
              <a:t>پیگیر بودن عقاید شخصی و دنبال اهداف دیگر بودن</a:t>
            </a:r>
            <a:endParaRPr lang="en-US" sz="3600" b="1" dirty="0">
              <a:solidFill>
                <a:srgbClr val="FFFF00"/>
              </a:solidFill>
            </a:endParaRPr>
          </a:p>
          <a:p>
            <a:pPr lvl="0" algn="r"/>
            <a:r>
              <a:rPr lang="fa-IR" sz="3600" b="1" dirty="0">
                <a:solidFill>
                  <a:srgbClr val="FFFF00"/>
                </a:solidFill>
              </a:rPr>
              <a:t>گرایش به سوی مادیات ، مالکیت و ...</a:t>
            </a:r>
            <a:endParaRPr lang="en-US" sz="3600" b="1" dirty="0">
              <a:solidFill>
                <a:srgbClr val="FFFF00"/>
              </a:solidFill>
            </a:endParaRPr>
          </a:p>
          <a:p>
            <a:pPr lvl="0" algn="r"/>
            <a:r>
              <a:rPr lang="fa-IR" sz="3600" b="1" dirty="0">
                <a:solidFill>
                  <a:srgbClr val="FFFF00"/>
                </a:solidFill>
              </a:rPr>
              <a:t>وارد بحث های خارجی شدن</a:t>
            </a:r>
            <a:endParaRPr lang="en-US" sz="3600" b="1" dirty="0">
              <a:solidFill>
                <a:srgbClr val="FFFF00"/>
              </a:solidFill>
            </a:endParaRPr>
          </a:p>
          <a:p>
            <a:pPr lvl="0" algn="r"/>
            <a:r>
              <a:rPr lang="fa-IR" sz="3600" b="1" dirty="0">
                <a:solidFill>
                  <a:srgbClr val="FFFF00"/>
                </a:solidFill>
              </a:rPr>
              <a:t>بی توجهی به تاره واردین و اعضاء</a:t>
            </a:r>
            <a:endParaRPr lang="en-US" sz="3600" b="1" dirty="0">
              <a:solidFill>
                <a:srgbClr val="FFFF00"/>
              </a:solidFill>
            </a:endParaRPr>
          </a:p>
          <a:p>
            <a:pPr lvl="0" algn="r"/>
            <a:r>
              <a:rPr lang="fa-IR" sz="3600" b="1" dirty="0">
                <a:solidFill>
                  <a:srgbClr val="FFFF00"/>
                </a:solidFill>
              </a:rPr>
              <a:t>نصیحت ، ارشاد</a:t>
            </a:r>
            <a:endParaRPr lang="en-US" sz="3600" b="1" dirty="0">
              <a:solidFill>
                <a:srgbClr val="FFFF00"/>
              </a:solidFill>
            </a:endParaRPr>
          </a:p>
          <a:p>
            <a:pPr lvl="0" algn="r"/>
            <a:r>
              <a:rPr lang="fa-IR" sz="3600" b="1" dirty="0">
                <a:solidFill>
                  <a:srgbClr val="FFFF00"/>
                </a:solidFill>
              </a:rPr>
              <a:t>حکومت کردن به اعضاء و جلسه به جای خدمت کردن </a:t>
            </a:r>
            <a:endParaRPr lang="en-US" sz="3600" b="1" dirty="0">
              <a:solidFill>
                <a:srgbClr val="FFFF00"/>
              </a:solidFill>
            </a:endParaRPr>
          </a:p>
          <a:p>
            <a:pPr algn="r"/>
            <a:endParaRPr lang="fa-IR" sz="3600" b="1" dirty="0"/>
          </a:p>
        </p:txBody>
      </p:sp>
      <p:sp>
        <p:nvSpPr>
          <p:cNvPr id="4" name="Oval 3"/>
          <p:cNvSpPr/>
          <p:nvPr/>
        </p:nvSpPr>
        <p:spPr>
          <a:xfrm>
            <a:off x="269822" y="3072984"/>
            <a:ext cx="3432747" cy="310296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6171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9331"/>
            <a:ext cx="11422505" cy="1948721"/>
          </a:xfrm>
        </p:spPr>
        <p:txBody>
          <a:bodyPr/>
          <a:lstStyle/>
          <a:p>
            <a:pPr algn="ctr"/>
            <a:r>
              <a:rPr lang="fa-IR" sz="9600" b="1" dirty="0" smtClean="0"/>
              <a:t> تأمل  </a:t>
            </a:r>
            <a:r>
              <a:rPr lang="fa-IR" sz="9600" b="1" dirty="0"/>
              <a:t>،  تفکر ،  </a:t>
            </a:r>
            <a:r>
              <a:rPr lang="fa-IR" sz="9600" b="1" dirty="0" smtClean="0"/>
              <a:t>جستجو</a:t>
            </a:r>
            <a:r>
              <a:rPr lang="en-US" sz="9600" dirty="0"/>
              <a:t/>
            </a:r>
            <a:br>
              <a:rPr lang="en-US" sz="9600" dirty="0"/>
            </a:br>
            <a:endParaRPr lang="fa-IR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7698"/>
            <a:ext cx="12191999" cy="393491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fa-IR" sz="3600" dirty="0">
                <a:solidFill>
                  <a:srgbClr val="FFFF00"/>
                </a:solidFill>
                <a:cs typeface="2  Titr" panose="00000700000000000000" pitchFamily="2" charset="-78"/>
              </a:rPr>
              <a:t>1ـ اعضاء برای پیش برد هدف اصلی چه کارهایی می توانند انجام دهند</a:t>
            </a: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؟</a:t>
            </a:r>
          </a:p>
          <a:p>
            <a:pPr algn="r">
              <a:lnSpc>
                <a:spcPct val="150000"/>
              </a:lnSpc>
            </a:pPr>
            <a:r>
              <a:rPr lang="fa-IR" sz="3600" dirty="0">
                <a:solidFill>
                  <a:srgbClr val="FFFF00"/>
                </a:solidFill>
                <a:cs typeface="2  Titr" panose="00000700000000000000" pitchFamily="2" charset="-78"/>
              </a:rPr>
              <a:t>2ـ چه عواملی است که تمرکز ما را در جلسه از بهبودی منحرف می کند</a:t>
            </a: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؟</a:t>
            </a:r>
          </a:p>
          <a:p>
            <a:pPr algn="r">
              <a:lnSpc>
                <a:spcPct val="150000"/>
              </a:lnSpc>
            </a:pPr>
            <a:r>
              <a:rPr lang="fa-IR" sz="3600" dirty="0">
                <a:solidFill>
                  <a:srgbClr val="FFFF00"/>
                </a:solidFill>
                <a:cs typeface="2  Titr" panose="00000700000000000000" pitchFamily="2" charset="-78"/>
              </a:rPr>
              <a:t>3ـ یک پیام کامل باید چه اصولی داشته و از چه چیزهایی باید پیروی کند</a:t>
            </a:r>
            <a:r>
              <a:rPr lang="fa-IR" sz="3600" dirty="0" smtClean="0">
                <a:solidFill>
                  <a:srgbClr val="FFFF00"/>
                </a:solidFill>
                <a:cs typeface="2  Titr" panose="00000700000000000000" pitchFamily="2" charset="-78"/>
              </a:rPr>
              <a:t>؟</a:t>
            </a:r>
          </a:p>
          <a:p>
            <a:pPr algn="r">
              <a:lnSpc>
                <a:spcPct val="150000"/>
              </a:lnSpc>
            </a:pPr>
            <a:endParaRPr lang="fa-IR" sz="36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6726" y="1633928"/>
            <a:ext cx="2373443" cy="19530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4919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8360"/>
            <a:ext cx="12191999" cy="3329581"/>
          </a:xfrm>
        </p:spPr>
        <p:txBody>
          <a:bodyPr/>
          <a:lstStyle/>
          <a:p>
            <a:pPr algn="ctr">
              <a:lnSpc>
                <a:spcPct val="150000"/>
              </a:lnSpc>
              <a:tabLst>
                <a:tab pos="7710488" algn="l"/>
              </a:tabLst>
            </a:pPr>
            <a:r>
              <a:rPr lang="fa-IR" sz="4000" b="1" dirty="0" smtClean="0"/>
              <a:t>امروز به جای تعقیب اهداف تو خالی ، از یک هدف انگیزه می گیریم .</a:t>
            </a:r>
            <a:r>
              <a:rPr lang="fa-IR" sz="4800" b="1" dirty="0" smtClean="0"/>
              <a:t/>
            </a:r>
            <a:br>
              <a:rPr lang="fa-IR" sz="4800" b="1" dirty="0" smtClean="0"/>
            </a:br>
            <a:r>
              <a:rPr lang="fa-IR" sz="4800" b="1" dirty="0" smtClean="0"/>
              <a:t>سپاسگذاری در عمل ، نیروی محرکه تغییر است ، همچنان که پیام را حمل می کنیم ، زندگی خودمان متحول می گردد. </a:t>
            </a:r>
            <a:endParaRPr lang="fa-IR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532263" y="423079"/>
            <a:ext cx="3507474" cy="24736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8104794" y="423079"/>
            <a:ext cx="3507474" cy="24736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4704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کادر متن 1"/>
          <p:cNvSpPr txBox="1"/>
          <p:nvPr/>
        </p:nvSpPr>
        <p:spPr>
          <a:xfrm>
            <a:off x="0" y="3316847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pPr lvl="0" algn="ctr">
              <a:spcBef>
                <a:spcPct val="50000"/>
              </a:spcBef>
            </a:pPr>
            <a:r>
              <a:rPr lang="fa-IR" sz="6000" b="1" dirty="0"/>
              <a:t>با تشکر از قبول زحمت شما دوستان عزیز</a:t>
            </a:r>
          </a:p>
        </p:txBody>
      </p:sp>
      <p:pic>
        <p:nvPicPr>
          <p:cNvPr id="5" name="تصویر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986604" y="4680856"/>
            <a:ext cx="3048000" cy="2177144"/>
          </a:xfrm>
          <a:prstGeom prst="rect">
            <a:avLst/>
          </a:prstGeom>
          <a:noFill/>
        </p:spPr>
      </p:pic>
      <p:pic>
        <p:nvPicPr>
          <p:cNvPr id="6" name="Picture 5" descr="goldnaspin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761876" y="2720729"/>
            <a:ext cx="2668248" cy="2125273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020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54 0.23889 L -0.38715 -0.3402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85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igjdf jgdfger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00"/>
            <a:ext cx="12192000" cy="8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0800" y="155972"/>
            <a:ext cx="2438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>
                <a:solidFill>
                  <a:srgbClr val="0070C0"/>
                </a:solidFill>
                <a:cs typeface="2  Titr" panose="00000700000000000000" pitchFamily="2" charset="-78"/>
              </a:rPr>
              <a:t>خداوندا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5600" y="1089599"/>
            <a:ext cx="7086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solidFill>
                  <a:schemeClr val="bg1"/>
                </a:solidFill>
                <a:cs typeface="2  Titr" panose="00000700000000000000" pitchFamily="2" charset="-78"/>
              </a:rPr>
              <a:t>آرامشی</a:t>
            </a:r>
            <a:r>
              <a:rPr lang="fa-IR" sz="2400" dirty="0">
                <a:solidFill>
                  <a:schemeClr val="bg1"/>
                </a:solidFill>
                <a:cs typeface="2  Titr" panose="00000700000000000000" pitchFamily="2" charset="-78"/>
              </a:rPr>
              <a:t> عطا فرما تا بپذیرم آنچه را که نمی توانم تغییر دهم</a:t>
            </a:r>
          </a:p>
        </p:txBody>
      </p:sp>
      <p:sp>
        <p:nvSpPr>
          <p:cNvPr id="7" name="Rectangle 6"/>
          <p:cNvSpPr/>
          <p:nvPr/>
        </p:nvSpPr>
        <p:spPr>
          <a:xfrm>
            <a:off x="-193812" y="3491429"/>
            <a:ext cx="8191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>
                <a:solidFill>
                  <a:srgbClr val="002060"/>
                </a:solidFill>
                <a:cs typeface="2  Titr" panose="00000700000000000000" pitchFamily="2" charset="-78"/>
              </a:rPr>
              <a:t>شهامتی</a:t>
            </a:r>
            <a:r>
              <a:rPr lang="fa-IR" sz="4000" dirty="0">
                <a:solidFill>
                  <a:srgbClr val="002060"/>
                </a:solidFill>
                <a:cs typeface="2  Titr" panose="00000700000000000000" pitchFamily="2" charset="-78"/>
              </a:rPr>
              <a:t> تا تغییر دهم آنچه را که می توانم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4405829"/>
            <a:ext cx="60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600" dirty="0">
                <a:solidFill>
                  <a:srgbClr val="FF0000"/>
                </a:solidFill>
                <a:cs typeface="2  Titr" panose="00000700000000000000" pitchFamily="2" charset="-78"/>
              </a:rPr>
              <a:t>و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929829"/>
            <a:ext cx="11277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>
                <a:solidFill>
                  <a:schemeClr val="accent3">
                    <a:lumMod val="75000"/>
                  </a:schemeClr>
                </a:solidFill>
                <a:cs typeface="2  Titr" panose="00000700000000000000" pitchFamily="2" charset="-78"/>
              </a:rPr>
              <a:t>دانشی</a:t>
            </a:r>
            <a:r>
              <a:rPr lang="fa-IR" sz="6000" dirty="0">
                <a:solidFill>
                  <a:srgbClr val="002060"/>
                </a:solidFill>
                <a:cs typeface="2  Titr" panose="00000700000000000000" pitchFamily="2" charset="-78"/>
              </a:rPr>
              <a:t> که تفاوت این دو را بدانم</a:t>
            </a:r>
          </a:p>
        </p:txBody>
      </p:sp>
    </p:spTree>
    <p:extLst>
      <p:ext uri="{BB962C8B-B14F-4D97-AF65-F5344CB8AC3E}">
        <p14:creationId xmlns:p14="http://schemas.microsoft.com/office/powerpoint/2010/main" xmlns="" val="53530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094" y="136478"/>
            <a:ext cx="8825657" cy="723995"/>
          </a:xfrm>
        </p:spPr>
        <p:txBody>
          <a:bodyPr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هدف اصلی</a:t>
            </a:r>
            <a:endParaRPr lang="fa-IR" dirty="0">
              <a:cs typeface="2 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906973"/>
            <a:ext cx="12192000" cy="723331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</a:rPr>
              <a:t>هر گروه فقط یک هدف اصلی دارد ، رساندن پیام به معتادی که هنوز در عذاب است</a:t>
            </a:r>
            <a:endParaRPr lang="fa-IR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1613" y="1426523"/>
            <a:ext cx="26476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cs typeface="2  Titr" panose="00000700000000000000" pitchFamily="2" charset="-78"/>
              </a:rPr>
              <a:t>سنت پنجم</a:t>
            </a:r>
            <a:endParaRPr lang="fa-IR" sz="5400" dirty="0">
              <a:cs typeface="2 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1613" y="3804312"/>
            <a:ext cx="26476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6000" dirty="0" smtClean="0">
                <a:cs typeface="2  Titr" panose="00000700000000000000" pitchFamily="2" charset="-78"/>
              </a:rPr>
              <a:t>پیام ما :</a:t>
            </a:r>
            <a:endParaRPr lang="fa-IR" sz="6000" dirty="0"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10835"/>
            <a:ext cx="1219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rgbClr val="FFFF00"/>
                </a:solidFill>
              </a:rPr>
              <a:t>همه معتادان می توانند مصرف مواد مخدر را قطع کنند ، اشتیاق خود را نسبت به مصرف مواد از دست بدهند و راهی جدید برای زندگی پیدا کنند</a:t>
            </a:r>
            <a:endParaRPr lang="fa-IR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1613" y="5817358"/>
            <a:ext cx="26476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cs typeface="2  Titr" panose="00000700000000000000" pitchFamily="2" charset="-78"/>
              </a:rPr>
              <a:t>ص 158 چگونگی عملکرد</a:t>
            </a:r>
            <a:endParaRPr lang="fa-IR" sz="2000" dirty="0">
              <a:cs typeface="2 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607" y="244950"/>
            <a:ext cx="2558396" cy="241157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687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95"/>
            <a:ext cx="12192000" cy="1915647"/>
          </a:xfrm>
        </p:spPr>
        <p:txBody>
          <a:bodyPr/>
          <a:lstStyle/>
          <a:p>
            <a:pPr algn="ctr"/>
            <a:r>
              <a:rPr lang="fa-IR" sz="11500" dirty="0" smtClean="0">
                <a:cs typeface="2  Titr" panose="00000700000000000000" pitchFamily="2" charset="-78"/>
              </a:rPr>
              <a:t>هدف ما از کارگاه </a:t>
            </a:r>
            <a:endParaRPr lang="fa-IR" sz="11500" dirty="0">
              <a:cs typeface="2 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63319"/>
            <a:ext cx="12191999" cy="4294682"/>
          </a:xfrm>
        </p:spPr>
        <p:txBody>
          <a:bodyPr>
            <a:noAutofit/>
          </a:bodyPr>
          <a:lstStyle/>
          <a:p>
            <a:pPr algn="r"/>
            <a:r>
              <a:rPr lang="fa-IR" sz="7200" b="1" dirty="0" smtClean="0"/>
              <a:t> </a:t>
            </a:r>
            <a:r>
              <a:rPr lang="fa-IR" sz="7200" b="1" dirty="0" smtClean="0">
                <a:solidFill>
                  <a:srgbClr val="FFFF00"/>
                </a:solidFill>
              </a:rPr>
              <a:t>آنچه </a:t>
            </a:r>
            <a:r>
              <a:rPr lang="fa-IR" sz="7200" b="1" dirty="0">
                <a:solidFill>
                  <a:srgbClr val="FFFF00"/>
                </a:solidFill>
              </a:rPr>
              <a:t>سنت پنجم میگویـد؟</a:t>
            </a:r>
            <a:endParaRPr lang="en-US" sz="7200" b="1" dirty="0">
              <a:solidFill>
                <a:srgbClr val="FFFF00"/>
              </a:solidFill>
            </a:endParaRPr>
          </a:p>
          <a:p>
            <a:pPr algn="r"/>
            <a:r>
              <a:rPr lang="fa-IR" sz="7200" b="1" dirty="0">
                <a:solidFill>
                  <a:srgbClr val="FFFF00"/>
                </a:solidFill>
              </a:rPr>
              <a:t> آنچه سنت پنجم میخواهد؟</a:t>
            </a:r>
            <a:endParaRPr lang="en-US" sz="7200" b="1" dirty="0">
              <a:solidFill>
                <a:srgbClr val="FFFF00"/>
              </a:solidFill>
            </a:endParaRPr>
          </a:p>
          <a:p>
            <a:pPr algn="r"/>
            <a:r>
              <a:rPr lang="fa-IR" sz="7200" b="1" dirty="0">
                <a:solidFill>
                  <a:srgbClr val="FFFF00"/>
                </a:solidFill>
              </a:rPr>
              <a:t> چگونگی به کارگیــری ؟</a:t>
            </a:r>
            <a:endParaRPr lang="en-US" sz="7200" b="1" dirty="0">
              <a:solidFill>
                <a:srgbClr val="FFFF00"/>
              </a:solidFill>
            </a:endParaRPr>
          </a:p>
          <a:p>
            <a:pPr algn="r"/>
            <a:endParaRPr lang="fa-IR" sz="7200" b="1" dirty="0"/>
          </a:p>
        </p:txBody>
      </p:sp>
      <p:sp>
        <p:nvSpPr>
          <p:cNvPr id="4" name="Oval 3"/>
          <p:cNvSpPr/>
          <p:nvPr/>
        </p:nvSpPr>
        <p:spPr>
          <a:xfrm>
            <a:off x="239841" y="2451442"/>
            <a:ext cx="3582649" cy="32678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glow rad="101600">
              <a:srgbClr val="FFFF00">
                <a:alpha val="6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4808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657"/>
            <a:ext cx="12191999" cy="2194810"/>
          </a:xfrm>
        </p:spPr>
        <p:txBody>
          <a:bodyPr/>
          <a:lstStyle/>
          <a:p>
            <a:pPr algn="ctr"/>
            <a:r>
              <a:rPr lang="fa-IR" b="1" dirty="0"/>
              <a:t>« سنت پنجم میگوید »</a:t>
            </a:r>
            <a:r>
              <a:rPr lang="en-US" b="1" dirty="0"/>
              <a:t/>
            </a:r>
            <a:br>
              <a:rPr lang="en-US" b="1" dirty="0"/>
            </a:b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08682"/>
            <a:ext cx="12191999" cy="2848131"/>
          </a:xfrm>
        </p:spPr>
        <p:txBody>
          <a:bodyPr/>
          <a:lstStyle/>
          <a:p>
            <a:pPr lvl="0" algn="r"/>
            <a:r>
              <a:rPr lang="fa-IR" sz="4800" dirty="0">
                <a:solidFill>
                  <a:srgbClr val="FFFF00"/>
                </a:solidFill>
                <a:cs typeface="2  Titr" panose="00000700000000000000" pitchFamily="2" charset="-78"/>
              </a:rPr>
              <a:t>گروههای معتادان گمنام</a:t>
            </a:r>
            <a:endParaRPr lang="en-US" sz="4800" dirty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algn="r"/>
            <a:r>
              <a:rPr lang="fa-IR" dirty="0"/>
              <a:t> </a:t>
            </a:r>
            <a:endParaRPr lang="en-US" dirty="0"/>
          </a:p>
          <a:p>
            <a:pPr algn="r"/>
            <a:r>
              <a:rPr lang="fa-IR" dirty="0"/>
              <a:t> </a:t>
            </a:r>
            <a:r>
              <a:rPr lang="fa-IR" sz="2800" dirty="0">
                <a:solidFill>
                  <a:srgbClr val="92D050"/>
                </a:solidFill>
                <a:cs typeface="2  Titr" panose="00000700000000000000" pitchFamily="2" charset="-78"/>
              </a:rPr>
              <a:t>(مؤثرترین مکان برای رساندن پیام ، وسیله انتشار قدرت شفا بخش بازیابی قلب خدماتمان)</a:t>
            </a:r>
            <a:endParaRPr lang="en-US" sz="2800" dirty="0">
              <a:solidFill>
                <a:srgbClr val="92D050"/>
              </a:solidFill>
              <a:cs typeface="2  Titr" panose="00000700000000000000" pitchFamily="2" charset="-78"/>
            </a:endParaRPr>
          </a:p>
          <a:p>
            <a:pPr algn="r"/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-1" y="4462225"/>
            <a:ext cx="12191999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Aft>
                <a:spcPts val="0"/>
              </a:spcAft>
              <a:tabLst>
                <a:tab pos="304800" algn="l"/>
              </a:tabLst>
            </a:pPr>
            <a:r>
              <a:rPr lang="fa-IR" sz="4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2  Titr" panose="00000700000000000000" pitchFamily="2" charset="-78"/>
              </a:rPr>
              <a:t>پیام انجمن </a:t>
            </a:r>
            <a:r>
              <a:rPr lang="en-US" sz="4400" dirty="0">
                <a:latin typeface="Arial Black" panose="020B0A04020102020204" pitchFamily="34" charset="0"/>
                <a:ea typeface="Times New Roman" panose="02020603050405020304" pitchFamily="18" charset="0"/>
                <a:cs typeface="2  Titr" panose="00000700000000000000" pitchFamily="2" charset="-78"/>
              </a:rPr>
              <a:t>NA</a:t>
            </a:r>
            <a:endParaRPr lang="en-US" sz="3200" dirty="0">
              <a:latin typeface="Arial Black" panose="020B0A04020102020204" pitchFamily="34" charset="0"/>
              <a:ea typeface="Times New Roman" panose="02020603050405020304" pitchFamily="18" charset="0"/>
              <a:cs typeface="2  Titr" panose="00000700000000000000" pitchFamily="2" charset="-78"/>
            </a:endParaRPr>
          </a:p>
          <a:p>
            <a:pPr algn="r" rtl="1">
              <a:spcAft>
                <a:spcPts val="0"/>
              </a:spcAft>
            </a:pPr>
            <a:r>
              <a:rPr lang="fa-IR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fa-IR" sz="3200" dirty="0">
                <a:latin typeface="Times New Roman" panose="02020603050405020304" pitchFamily="18" charset="0"/>
                <a:ea typeface="Times New Roman" panose="02020603050405020304" pitchFamily="18" charset="0"/>
                <a:cs typeface="2  Titr" panose="00000700000000000000" pitchFamily="2" charset="-78"/>
              </a:rPr>
              <a:t> (یک معتاد ،هر معتادی میتواند مصرف مواد را قطع کند ،اشتیاق خود را نسبت به مصرف </a:t>
            </a:r>
            <a:r>
              <a:rPr lang="fa-I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2  Titr" panose="00000700000000000000" pitchFamily="2" charset="-78"/>
              </a:rPr>
              <a:t>از </a:t>
            </a:r>
            <a:r>
              <a:rPr lang="fa-IR" sz="3200" dirty="0">
                <a:latin typeface="Times New Roman" panose="02020603050405020304" pitchFamily="18" charset="0"/>
                <a:ea typeface="Times New Roman" panose="02020603050405020304" pitchFamily="18" charset="0"/>
                <a:cs typeface="2  Titr" panose="00000700000000000000" pitchFamily="2" charset="-78"/>
              </a:rPr>
              <a:t>دست بدهد و راهی جدید برای زندگی پیدا کند)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2 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862" y="1244184"/>
            <a:ext cx="2668249" cy="185494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6269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7777" y="174626"/>
            <a:ext cx="6220917" cy="1489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>
                <a:solidFill>
                  <a:srgbClr val="FFFF00"/>
                </a:solidFill>
                <a:cs typeface="2  Titr" panose="00000700000000000000" pitchFamily="2" charset="-78"/>
              </a:rPr>
              <a:t>طریق های ارسال پیام</a:t>
            </a:r>
            <a:endParaRPr lang="fa-IR" sz="4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22885"/>
            <a:ext cx="12191998" cy="3402766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fa-IR" b="1" dirty="0" smtClean="0">
                <a:solidFill>
                  <a:schemeClr val="bg1"/>
                </a:solidFill>
                <a:cs typeface="+mn-cs"/>
              </a:rPr>
              <a:t>1. خودداری ازاولین بار مصرف</a:t>
            </a:r>
            <a:br>
              <a:rPr lang="fa-IR" b="1" dirty="0" smtClean="0">
                <a:solidFill>
                  <a:schemeClr val="bg1"/>
                </a:solidFill>
                <a:cs typeface="+mn-cs"/>
              </a:rPr>
            </a:br>
            <a:r>
              <a:rPr lang="fa-IR" b="1" dirty="0" smtClean="0">
                <a:solidFill>
                  <a:schemeClr val="bg1"/>
                </a:solidFill>
                <a:cs typeface="+mn-cs"/>
              </a:rPr>
              <a:t>2. سخن گفتن در مورد ثمرات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  <a:cs typeface="+mn-cs"/>
              </a:rPr>
              <a:t>NA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+mn-cs"/>
              </a:rPr>
            </a:br>
            <a:r>
              <a:rPr lang="fa-IR" b="1" dirty="0" smtClean="0">
                <a:solidFill>
                  <a:schemeClr val="bg1"/>
                </a:solidFill>
                <a:cs typeface="+mn-cs"/>
              </a:rPr>
              <a:t>3. بیداری روحانی</a:t>
            </a:r>
            <a:endParaRPr lang="fa-IR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882" y="544512"/>
            <a:ext cx="2188564" cy="223879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561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679" y="0"/>
            <a:ext cx="8825658" cy="2359702"/>
          </a:xfrm>
        </p:spPr>
        <p:txBody>
          <a:bodyPr/>
          <a:lstStyle/>
          <a:p>
            <a:pPr lvl="0"/>
            <a:r>
              <a:rPr lang="fa-IR" dirty="0">
                <a:solidFill>
                  <a:srgbClr val="FFFF00"/>
                </a:solidFill>
                <a:cs typeface="2  Titr" panose="00000700000000000000" pitchFamily="2" charset="-78"/>
              </a:rPr>
              <a:t>راههای پیشبرد هدف اصلی</a:t>
            </a:r>
            <a:r>
              <a:rPr lang="en-US" dirty="0">
                <a:solidFill>
                  <a:srgbClr val="FFFF0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FFFF00"/>
                </a:solidFill>
                <a:cs typeface="2  Titr" panose="00000700000000000000" pitchFamily="2" charset="-78"/>
              </a:rPr>
            </a:b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790075"/>
            <a:ext cx="12191999" cy="3279098"/>
          </a:xfrm>
        </p:spPr>
        <p:txBody>
          <a:bodyPr>
            <a:normAutofit lnSpcReduction="10000"/>
          </a:bodyPr>
          <a:lstStyle/>
          <a:p>
            <a:pPr marL="571500" indent="-571500" algn="r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fa-IR" sz="4400" b="1" dirty="0" smtClean="0">
                <a:solidFill>
                  <a:schemeClr val="tx1"/>
                </a:solidFill>
              </a:rPr>
              <a:t>خوش آمدگویی</a:t>
            </a:r>
          </a:p>
          <a:p>
            <a:pPr marL="571500" indent="-571500" algn="r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fa-IR" sz="4400" b="1" dirty="0" smtClean="0">
                <a:solidFill>
                  <a:schemeClr val="tx1"/>
                </a:solidFill>
              </a:rPr>
              <a:t>شروع جلسات سر وقت معین</a:t>
            </a:r>
          </a:p>
          <a:p>
            <a:pPr marL="571500" indent="-571500" algn="r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fa-IR" sz="4400" b="1" dirty="0" smtClean="0">
                <a:solidFill>
                  <a:schemeClr val="tx1"/>
                </a:solidFill>
              </a:rPr>
              <a:t>تشویق اعضاء به مشارکت</a:t>
            </a:r>
          </a:p>
        </p:txBody>
      </p:sp>
      <p:sp>
        <p:nvSpPr>
          <p:cNvPr id="4" name="Rectangle 3"/>
          <p:cNvSpPr/>
          <p:nvPr/>
        </p:nvSpPr>
        <p:spPr>
          <a:xfrm>
            <a:off x="404734" y="1655164"/>
            <a:ext cx="3552669" cy="3291590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2811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47" y="313405"/>
            <a:ext cx="8825657" cy="1915647"/>
          </a:xfrm>
        </p:spPr>
        <p:txBody>
          <a:bodyPr/>
          <a:lstStyle/>
          <a:p>
            <a:pPr lvl="0" algn="ctr"/>
            <a:r>
              <a:rPr lang="fa-IR" sz="6600" dirty="0">
                <a:solidFill>
                  <a:schemeClr val="tx1"/>
                </a:solidFill>
                <a:cs typeface="2  Titr" panose="00000700000000000000" pitchFamily="2" charset="-78"/>
              </a:rPr>
              <a:t>عوامل انحراف گروه</a:t>
            </a:r>
            <a:r>
              <a:rPr lang="en-US" sz="6600" dirty="0">
                <a:solidFill>
                  <a:schemeClr val="tx1"/>
                </a:solidFill>
                <a:cs typeface="2  Titr" panose="00000700000000000000" pitchFamily="2" charset="-78"/>
              </a:rPr>
              <a:t/>
            </a:r>
            <a:br>
              <a:rPr lang="en-US" sz="6600" dirty="0">
                <a:solidFill>
                  <a:schemeClr val="tx1"/>
                </a:solidFill>
                <a:cs typeface="2  Titr" panose="00000700000000000000" pitchFamily="2" charset="-78"/>
              </a:rPr>
            </a:br>
            <a:endParaRPr lang="fa-IR" sz="6600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18742"/>
            <a:ext cx="12191999" cy="4721901"/>
          </a:xfrm>
        </p:spPr>
        <p:txBody>
          <a:bodyPr>
            <a:noAutofit/>
          </a:bodyPr>
          <a:lstStyle/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4400" b="1" dirty="0">
                <a:solidFill>
                  <a:srgbClr val="FFFF00"/>
                </a:solidFill>
              </a:rPr>
              <a:t>بحث وگفتگودرمورد کارو وضع </a:t>
            </a:r>
            <a:r>
              <a:rPr lang="fa-IR" sz="4400" b="1" dirty="0" smtClean="0">
                <a:solidFill>
                  <a:srgbClr val="FFFF00"/>
                </a:solidFill>
              </a:rPr>
              <a:t>مالی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4400" b="1" dirty="0">
                <a:solidFill>
                  <a:srgbClr val="FFFF00"/>
                </a:solidFill>
              </a:rPr>
              <a:t>داشتن محل </a:t>
            </a:r>
            <a:r>
              <a:rPr lang="fa-IR" sz="4400" b="1" dirty="0" smtClean="0">
                <a:solidFill>
                  <a:srgbClr val="FFFF00"/>
                </a:solidFill>
              </a:rPr>
              <a:t>مجلل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4400" b="1" dirty="0">
                <a:solidFill>
                  <a:srgbClr val="FFFF00"/>
                </a:solidFill>
              </a:rPr>
              <a:t>تنقلات </a:t>
            </a:r>
            <a:r>
              <a:rPr lang="fa-IR" sz="4400" b="1" dirty="0" smtClean="0">
                <a:solidFill>
                  <a:srgbClr val="FFFF00"/>
                </a:solidFill>
              </a:rPr>
              <a:t>پرخرج</a:t>
            </a:r>
          </a:p>
          <a:p>
            <a:pPr marL="742950" indent="-742950" algn="r">
              <a:lnSpc>
                <a:spcPct val="15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fa-IR" sz="4400" b="1" dirty="0" smtClean="0">
                <a:solidFill>
                  <a:srgbClr val="FFFF00"/>
                </a:solidFill>
              </a:rPr>
              <a:t>خودمحوری اعضاء</a:t>
            </a:r>
            <a:endParaRPr lang="fa-IR" sz="44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490" y="2368446"/>
            <a:ext cx="3372786" cy="34754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5031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1"/>
            <a:ext cx="11422504" cy="2233534"/>
          </a:xfrm>
        </p:spPr>
        <p:txBody>
          <a:bodyPr/>
          <a:lstStyle/>
          <a:p>
            <a:pPr lvl="0" algn="ctr"/>
            <a:r>
              <a:rPr lang="fa-IR" dirty="0">
                <a:cs typeface="2  Titr" panose="00000700000000000000" pitchFamily="2" charset="-78"/>
              </a:rPr>
              <a:t>خدمات دیگر برای انتقال پیام</a:t>
            </a:r>
            <a:r>
              <a:rPr lang="en-US" dirty="0">
                <a:cs typeface="2  Titr" panose="00000700000000000000" pitchFamily="2" charset="-78"/>
              </a:rPr>
              <a:t/>
            </a:r>
            <a:br>
              <a:rPr lang="en-US" dirty="0">
                <a:cs typeface="2  Titr" panose="00000700000000000000" pitchFamily="2" charset="-78"/>
              </a:rPr>
            </a:br>
            <a:endParaRPr lang="fa-IR" dirty="0">
              <a:cs typeface="2 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1873770"/>
            <a:ext cx="12191997" cy="4984230"/>
          </a:xfrm>
        </p:spPr>
        <p:txBody>
          <a:bodyPr>
            <a:normAutofit/>
          </a:bodyPr>
          <a:lstStyle/>
          <a:p>
            <a:pPr marL="571500" indent="-571500" algn="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a-IR" sz="4400" b="1" dirty="0">
                <a:solidFill>
                  <a:srgbClr val="FFFF00"/>
                </a:solidFill>
              </a:rPr>
              <a:t>برگزاری </a:t>
            </a:r>
            <a:r>
              <a:rPr lang="fa-IR" sz="4400" b="1" dirty="0" smtClean="0">
                <a:solidFill>
                  <a:srgbClr val="FFFF00"/>
                </a:solidFill>
              </a:rPr>
              <a:t>جلسه</a:t>
            </a:r>
          </a:p>
          <a:p>
            <a:pPr marL="571500" indent="-571500" algn="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a-IR" sz="4400" b="1" dirty="0">
                <a:solidFill>
                  <a:srgbClr val="FFFF00"/>
                </a:solidFill>
              </a:rPr>
              <a:t>خطوط </a:t>
            </a:r>
            <a:r>
              <a:rPr lang="fa-IR" sz="4400" b="1" dirty="0" smtClean="0">
                <a:solidFill>
                  <a:srgbClr val="FFFF00"/>
                </a:solidFill>
              </a:rPr>
              <a:t>تلفنی</a:t>
            </a:r>
          </a:p>
          <a:p>
            <a:pPr marL="571500" indent="-571500" algn="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a-IR" sz="4400" b="1" dirty="0">
                <a:solidFill>
                  <a:srgbClr val="FFFF00"/>
                </a:solidFill>
              </a:rPr>
              <a:t>اطلاع </a:t>
            </a:r>
            <a:r>
              <a:rPr lang="fa-IR" sz="4400" b="1" dirty="0" smtClean="0">
                <a:solidFill>
                  <a:srgbClr val="FFFF00"/>
                </a:solidFill>
              </a:rPr>
              <a:t>رسانی</a:t>
            </a:r>
          </a:p>
          <a:p>
            <a:pPr marL="571500" indent="-571500" algn="r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fa-IR" sz="4400" b="1" dirty="0">
                <a:solidFill>
                  <a:srgbClr val="FFFF00"/>
                </a:solidFill>
              </a:rPr>
              <a:t>پیام رسانی به بیمارستان ها و زندانها</a:t>
            </a:r>
          </a:p>
        </p:txBody>
      </p:sp>
      <p:sp>
        <p:nvSpPr>
          <p:cNvPr id="4" name="Rectangle 3"/>
          <p:cNvSpPr/>
          <p:nvPr/>
        </p:nvSpPr>
        <p:spPr>
          <a:xfrm>
            <a:off x="884417" y="1326630"/>
            <a:ext cx="1858781" cy="18138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884415" y="3140439"/>
            <a:ext cx="1858781" cy="18138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884416" y="4890543"/>
            <a:ext cx="1858781" cy="18138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0590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420</Words>
  <Application>Microsoft Office PowerPoint</Application>
  <PresentationFormat>Custom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کمیته کارگاهی و آموزشی</vt:lpstr>
      <vt:lpstr>Slide 2</vt:lpstr>
      <vt:lpstr>هدف اصلی</vt:lpstr>
      <vt:lpstr>هدف ما از کارگاه </vt:lpstr>
      <vt:lpstr>« سنت پنجم میگوید » </vt:lpstr>
      <vt:lpstr>1. خودداری ازاولین بار مصرف 2. سخن گفتن در مورد ثمرات NA 3. بیداری روحانی</vt:lpstr>
      <vt:lpstr>راههای پیشبرد هدف اصلی </vt:lpstr>
      <vt:lpstr>عوامل انحراف گروه </vt:lpstr>
      <vt:lpstr>خدمات دیگر برای انتقال پیام </vt:lpstr>
      <vt:lpstr>معتادان در حال عذاب </vt:lpstr>
      <vt:lpstr>« سنت پنجم میخواهد »</vt:lpstr>
      <vt:lpstr>« چگونگی به کارگیری »</vt:lpstr>
      <vt:lpstr>« چه کارهایی مغایر با سنت پنجم است »</vt:lpstr>
      <vt:lpstr> تأمل  ،  تفکر ،  جستجو </vt:lpstr>
      <vt:lpstr>امروز به جای تعقیب اهداف تو خالی ، از یک هدف انگیزه می گیریم . سپاسگذاری در عمل ، نیروی محرکه تغییر است ، همچنان که پیام را حمل می کنیم ، زندگی خودمان متحول می گردد.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کمیته کارگاهی و آموزشی شورای محلی 2 ناحیه 5 برگزار می کند</dc:title>
  <dc:creator>Pourna System</dc:creator>
  <cp:lastModifiedBy>nemoneh</cp:lastModifiedBy>
  <cp:revision>20</cp:revision>
  <dcterms:created xsi:type="dcterms:W3CDTF">2017-04-21T10:16:39Z</dcterms:created>
  <dcterms:modified xsi:type="dcterms:W3CDTF">2020-09-16T16:57:03Z</dcterms:modified>
</cp:coreProperties>
</file>