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handoutMasterIdLst>
    <p:handoutMasterId r:id="rId16"/>
  </p:handoutMasterIdLst>
  <p:sldIdLst>
    <p:sldId id="259" r:id="rId4"/>
    <p:sldId id="275" r:id="rId5"/>
    <p:sldId id="260" r:id="rId6"/>
    <p:sldId id="262" r:id="rId7"/>
    <p:sldId id="263" r:id="rId8"/>
    <p:sldId id="264" r:id="rId9"/>
    <p:sldId id="267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EFC3C-F7B6-4910-BC0F-C638744F67D8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C38E-9FBD-49AB-BDC8-E34C80992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31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59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6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9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860425"/>
          </a:xfrm>
        </p:spPr>
        <p:txBody>
          <a:bodyPr anchor="b" anchorCtr="0"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947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31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356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752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1200" y="259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81200" y="3429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81200" y="4267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2488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23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30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887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676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5715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79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18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631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01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F3555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78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5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960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1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7064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05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56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80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99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71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0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8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0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0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00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57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93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70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29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59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A7F7-E225-4CBD-8EF3-273AF930401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DA930-385B-4839-8A8D-B40FF4B9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44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8842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3555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3555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1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27063" indent="-169863" algn="r" defTabSz="914400" rtl="1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030288" indent="-115888" algn="r" defTabSz="914400" rtl="1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482725" indent="-111125" algn="r" defTabSz="914400" rtl="1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44688" indent="-115888" algn="r" defTabSz="914400" rtl="1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6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9/16/2020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6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6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70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477" y="980728"/>
            <a:ext cx="1353117" cy="340813"/>
          </a:xfrm>
        </p:spPr>
        <p:txBody>
          <a:bodyPr>
            <a:normAutofit/>
          </a:bodyPr>
          <a:lstStyle/>
          <a:p>
            <a:pPr algn="ctr"/>
            <a:r>
              <a:rPr lang="fa-IR" sz="1100" b="1" dirty="0" smtClean="0">
                <a:solidFill>
                  <a:schemeClr val="bg1"/>
                </a:solidFill>
                <a:cs typeface="B Traffic" pitchFamily="2" charset="-78"/>
              </a:rPr>
              <a:t>انجمن معتادان گمنام</a:t>
            </a:r>
            <a:endParaRPr lang="en-US" sz="11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6" name="Picture 5" descr="NA_Logo_White_Lar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28" y="188640"/>
            <a:ext cx="739307" cy="73930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5048" y="24586"/>
            <a:ext cx="8568952" cy="4032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>
                <a:rot lat="20699998" lon="0" rev="0"/>
              </a:camera>
              <a:lightRig rig="threePt" dir="t"/>
            </a:scene3d>
            <a:sp3d extrusionH="28575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8000" dirty="0" smtClean="0">
                <a:ln w="34925" cap="rnd">
                  <a:solidFill>
                    <a:srgbClr val="533005"/>
                  </a:solidFill>
                  <a:bevel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cs typeface="B Titr" pitchFamily="2" charset="-78"/>
              </a:rPr>
              <a:t>شیوه های</a:t>
            </a:r>
          </a:p>
          <a:p>
            <a:pPr algn="ctr"/>
            <a:r>
              <a:rPr lang="fa-IR" sz="8000" dirty="0" smtClean="0">
                <a:ln w="34925" cap="rnd">
                  <a:solidFill>
                    <a:srgbClr val="533005"/>
                  </a:solidFill>
                  <a:bevel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cs typeface="B Titr" pitchFamily="2" charset="-78"/>
              </a:rPr>
              <a:t> تاثیر گذاری موثر در ارتباطات</a:t>
            </a:r>
            <a:endParaRPr lang="en-US" sz="8000" dirty="0">
              <a:ln w="34925" cap="rnd">
                <a:solidFill>
                  <a:srgbClr val="533005"/>
                </a:solidFill>
                <a:bevel/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16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ea typeface="Calibri"/>
                <a:cs typeface="B Titr"/>
              </a:rPr>
              <a:t>حرف وکلام آخر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>
                <a:ea typeface="Calibri"/>
                <a:cs typeface="B Titr"/>
              </a:rPr>
              <a:t>برنامه وهدف داشته باشید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کیفیت </a:t>
            </a:r>
            <a:r>
              <a:rPr lang="fa-IR" sz="4000" dirty="0">
                <a:ea typeface="Calibri"/>
                <a:cs typeface="B Titr"/>
              </a:rPr>
              <a:t>برایتان مهم تر از کمیت باشد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بدنبال </a:t>
            </a:r>
            <a:r>
              <a:rPr lang="fa-IR" sz="4000" dirty="0">
                <a:ea typeface="Calibri"/>
                <a:cs typeface="B Titr"/>
              </a:rPr>
              <a:t>شهرت نباشید بلکه هدف را دنبال کنید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با </a:t>
            </a:r>
            <a:r>
              <a:rPr lang="fa-IR" sz="4000" dirty="0">
                <a:ea typeface="Calibri"/>
                <a:cs typeface="B Titr"/>
              </a:rPr>
              <a:t>انرژی وآمادگی کامل جلو </a:t>
            </a:r>
            <a:r>
              <a:rPr lang="fa-IR" sz="4000" dirty="0" smtClean="0">
                <a:ea typeface="Calibri"/>
                <a:cs typeface="B Titr"/>
              </a:rPr>
              <a:t>بروید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 احساس </a:t>
            </a:r>
            <a:r>
              <a:rPr lang="fa-IR" sz="4000" dirty="0">
                <a:ea typeface="Calibri"/>
                <a:cs typeface="B Titr"/>
              </a:rPr>
              <a:t>مسئولیت کنید ، به اعضاء احترام </a:t>
            </a:r>
            <a:r>
              <a:rPr lang="fa-IR" sz="4000" dirty="0" smtClean="0">
                <a:ea typeface="Calibri"/>
                <a:cs typeface="B Titr"/>
              </a:rPr>
              <a:t>بگذارید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ارتباطات خود را گسترش وتوسعه دهید</a:t>
            </a:r>
            <a:endParaRPr lang="en-US" sz="4000" dirty="0" smtClean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fa-IR" sz="4000" dirty="0" smtClean="0">
              <a:ea typeface="Calibri"/>
              <a:cs typeface="B Tit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36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ea typeface="Calibri"/>
                <a:cs typeface="B Titr"/>
              </a:rPr>
              <a:t>حرف وکلام آخر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>
                <a:ea typeface="Calibri"/>
                <a:cs typeface="B Titr"/>
              </a:rPr>
              <a:t>برنامه وهدف داشته باشید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کیفیت </a:t>
            </a:r>
            <a:r>
              <a:rPr lang="fa-IR" sz="4000" dirty="0">
                <a:ea typeface="Calibri"/>
                <a:cs typeface="B Titr"/>
              </a:rPr>
              <a:t>برایتان مهم تر از کمیت باشد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بدنبال </a:t>
            </a:r>
            <a:r>
              <a:rPr lang="fa-IR" sz="4000" dirty="0">
                <a:ea typeface="Calibri"/>
                <a:cs typeface="B Titr"/>
              </a:rPr>
              <a:t>شهرت نباشید بلکه هدف را دنبال کنید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با </a:t>
            </a:r>
            <a:r>
              <a:rPr lang="fa-IR" sz="4000" dirty="0">
                <a:ea typeface="Calibri"/>
                <a:cs typeface="B Titr"/>
              </a:rPr>
              <a:t>انرژی وآمادگی کامل جلو </a:t>
            </a:r>
            <a:r>
              <a:rPr lang="fa-IR" sz="4000" dirty="0" smtClean="0">
                <a:ea typeface="Calibri"/>
                <a:cs typeface="B Titr"/>
              </a:rPr>
              <a:t>بروید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 احساس </a:t>
            </a:r>
            <a:r>
              <a:rPr lang="fa-IR" sz="4000" dirty="0">
                <a:ea typeface="Calibri"/>
                <a:cs typeface="B Titr"/>
              </a:rPr>
              <a:t>مسئولیت کنید ، به اعضاء احترام </a:t>
            </a:r>
            <a:r>
              <a:rPr lang="fa-IR" sz="4000" dirty="0" smtClean="0">
                <a:ea typeface="Calibri"/>
                <a:cs typeface="B Titr"/>
              </a:rPr>
              <a:t>بگذارید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sz="4000" dirty="0" smtClean="0">
                <a:ea typeface="Calibri"/>
                <a:cs typeface="B Titr"/>
              </a:rPr>
              <a:t>ارتباطات خود را گسترش وتوسعه دهید</a:t>
            </a:r>
            <a:endParaRPr lang="en-US" sz="4000" dirty="0" smtClean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fa-IR" sz="4000" dirty="0" smtClean="0">
              <a:ea typeface="Calibri"/>
              <a:cs typeface="B Tit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49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_Logo_White_Lar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4208954" cy="42089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120" y="6021288"/>
            <a:ext cx="74168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rgbClr val="FFC000"/>
                </a:solidFill>
              </a:rPr>
              <a:t>کمیته آموزش و کارگاههای </a:t>
            </a:r>
            <a:r>
              <a:rPr lang="fa-IR" dirty="0" smtClean="0">
                <a:solidFill>
                  <a:srgbClr val="FFC000"/>
                </a:solidFill>
              </a:rPr>
              <a:t>آموزشی</a:t>
            </a:r>
            <a:endParaRPr lang="fa-I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65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6000" dirty="0">
                <a:solidFill>
                  <a:prstClr val="black"/>
                </a:solidFill>
                <a:ea typeface="+mj-ea"/>
                <a:cs typeface="B Titr" pitchFamily="2" charset="-78"/>
              </a:rPr>
              <a:t>اهداف:</a:t>
            </a:r>
            <a:endParaRPr lang="en-US" sz="6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3600" dirty="0">
                <a:ea typeface="Calibri"/>
                <a:cs typeface="B Titr" pitchFamily="2" charset="-78"/>
              </a:rPr>
              <a:t>آشنایی بیشتر با نحوه گردانندگی 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3600" dirty="0">
                <a:ea typeface="Calibri"/>
                <a:cs typeface="B Titr" pitchFamily="2" charset="-78"/>
              </a:rPr>
              <a:t>بالا بردن نحوه انتقال مطالب وتجربیات 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3600" dirty="0">
                <a:ea typeface="Calibri"/>
                <a:cs typeface="B Titr" pitchFamily="2" charset="-78"/>
              </a:rPr>
              <a:t>نظم وترتیب در شیوه سخنرانی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3600" dirty="0">
                <a:ea typeface="Calibri"/>
                <a:cs typeface="B Titr" pitchFamily="2" charset="-78"/>
              </a:rPr>
              <a:t>مهارتهای جذب مخاطبین 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3600" dirty="0">
                <a:ea typeface="Calibri"/>
                <a:cs typeface="B Titr" pitchFamily="2" charset="-78"/>
              </a:rPr>
              <a:t>تحکیم پیوندها </a:t>
            </a: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15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ea typeface="Calibri"/>
                <a:cs typeface="B Titr"/>
              </a:rPr>
              <a:t>مهارتهای فردی</a:t>
            </a: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dirty="0">
                <a:ea typeface="Calibri"/>
                <a:cs typeface="B Titr"/>
              </a:rPr>
              <a:t>مطالعه کردن ، گوش کردن ، یادداشت برداری</a:t>
            </a:r>
            <a:endParaRPr lang="en-US" sz="20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dirty="0" smtClean="0">
                <a:ea typeface="Calibri"/>
                <a:cs typeface="B Titr"/>
              </a:rPr>
              <a:t>خوب </a:t>
            </a:r>
            <a:r>
              <a:rPr lang="fa-IR" dirty="0">
                <a:ea typeface="Calibri"/>
                <a:cs typeface="B Titr"/>
              </a:rPr>
              <a:t>فکر کردن وبررسی شیوه برگزاری وانتقال</a:t>
            </a:r>
            <a:endParaRPr lang="en-US" sz="20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dirty="0" smtClean="0">
                <a:ea typeface="Calibri"/>
                <a:cs typeface="B Titr"/>
              </a:rPr>
              <a:t>برنامه </a:t>
            </a:r>
            <a:r>
              <a:rPr lang="fa-IR" dirty="0">
                <a:ea typeface="Calibri"/>
                <a:cs typeface="B Titr"/>
              </a:rPr>
              <a:t>ریزی کردن وانتخاب مطالب وشیوه </a:t>
            </a:r>
            <a:r>
              <a:rPr lang="fa-IR" dirty="0" smtClean="0">
                <a:ea typeface="Calibri"/>
                <a:cs typeface="B Titr"/>
              </a:rPr>
              <a:t>ها</a:t>
            </a:r>
            <a:endParaRPr lang="en-US" sz="20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dirty="0">
                <a:ea typeface="Calibri"/>
                <a:cs typeface="B Titr"/>
              </a:rPr>
              <a:t>شناخت ترسها (ازکی ،  چی ، چرا )</a:t>
            </a:r>
            <a:endParaRPr lang="en-US" sz="20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dirty="0" smtClean="0">
                <a:ea typeface="Calibri"/>
                <a:cs typeface="B Titr"/>
              </a:rPr>
              <a:t>بالا </a:t>
            </a:r>
            <a:r>
              <a:rPr lang="fa-IR" dirty="0">
                <a:ea typeface="Calibri"/>
                <a:cs typeface="B Titr"/>
              </a:rPr>
              <a:t>بردن اعتماد به نفس از طریق ( تمرین ،تمرین و</a:t>
            </a:r>
            <a:r>
              <a:rPr lang="fa-IR" dirty="0" smtClean="0">
                <a:ea typeface="Calibri"/>
                <a:cs typeface="B Titr"/>
              </a:rPr>
              <a:t>...)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3600" dirty="0" smtClean="0">
                <a:ea typeface="Calibri"/>
                <a:cs typeface="B Titr" pitchFamily="2" charset="-78"/>
              </a:rPr>
              <a:t>تصویر ذهنی خوب از خود داشتن </a:t>
            </a:r>
            <a:endParaRPr lang="en-US" sz="3600" dirty="0" smtClean="0">
              <a:cs typeface="B Titr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10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fa-IR" dirty="0">
                <a:ea typeface="Calibri"/>
                <a:cs typeface="B Titr"/>
              </a:rPr>
              <a:t>چگونه برنامه ریزی کنیم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dirty="0">
                <a:ea typeface="Calibri"/>
                <a:cs typeface="B Titr"/>
              </a:rPr>
              <a:t>هدف را مشخص کنیم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dirty="0">
                <a:ea typeface="Calibri"/>
                <a:cs typeface="B Titr"/>
              </a:rPr>
              <a:t>اطلاعات را جمع آوری کنیم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dirty="0">
                <a:ea typeface="Calibri"/>
                <a:cs typeface="B Titr"/>
              </a:rPr>
              <a:t>اولویت بندی کنیم وبه نظم وترتیب در آورید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dirty="0">
                <a:ea typeface="Calibri"/>
                <a:cs typeface="B Titr"/>
              </a:rPr>
              <a:t>بررسی کنید ومهم ترین مطالب را مشخص کنید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dirty="0">
                <a:ea typeface="Calibri"/>
                <a:cs typeface="B Titr"/>
              </a:rPr>
              <a:t>نظر خواهی کنید وبا دیگران مشورت کنید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dirty="0">
                <a:ea typeface="Calibri"/>
                <a:cs typeface="B Titr"/>
              </a:rPr>
              <a:t>نظرات ، ایده ها، تجربیات را مکتوب کنید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dirty="0">
                <a:ea typeface="Calibri"/>
                <a:cs typeface="B Titr"/>
              </a:rPr>
              <a:t>زمانبندی کنید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a-IR" dirty="0">
                <a:ea typeface="Calibri"/>
                <a:cs typeface="B Titr"/>
              </a:rPr>
              <a:t>بازخورد تهیه کنید </a:t>
            </a:r>
            <a:endParaRPr lang="en-US" sz="2400" dirty="0">
              <a:ea typeface="Calibri"/>
              <a:cs typeface="Arial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25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   </a:t>
            </a:r>
            <a:r>
              <a:rPr lang="fa-IR" dirty="0" smtClean="0">
                <a:cs typeface="B Titr" pitchFamily="2" charset="-78"/>
              </a:rPr>
              <a:t>جهت </a:t>
            </a:r>
            <a:r>
              <a:rPr lang="fa-IR" dirty="0">
                <a:cs typeface="B Titr" pitchFamily="2" charset="-78"/>
              </a:rPr>
              <a:t>موثر بودن کارگاه آموزشی نحوه انتقال</a:t>
            </a:r>
            <a:br>
              <a:rPr lang="fa-IR" dirty="0">
                <a:cs typeface="B Titr" pitchFamily="2" charset="-78"/>
              </a:rPr>
            </a:br>
            <a:r>
              <a:rPr lang="fa-IR" dirty="0">
                <a:cs typeface="B Titr" pitchFamily="2" charset="-78"/>
              </a:rPr>
              <a:t>          </a:t>
            </a:r>
            <a:r>
              <a:rPr lang="fa-IR" dirty="0" smtClean="0">
                <a:cs typeface="B Titr" pitchFamily="2" charset="-78"/>
              </a:rPr>
              <a:t>        </a:t>
            </a:r>
            <a:r>
              <a:rPr lang="fa-IR" dirty="0">
                <a:cs typeface="B Titr" pitchFamily="2" charset="-78"/>
              </a:rPr>
              <a:t>مطالب بسیار حائز اهمیت </a:t>
            </a:r>
            <a:r>
              <a:rPr lang="fa-IR" dirty="0" smtClean="0">
                <a:cs typeface="B Titr" pitchFamily="2" charset="-78"/>
              </a:rPr>
              <a:t>است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endParaRPr lang="fa-IR" sz="6500" dirty="0" smtClean="0">
              <a:cs typeface="B Titr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sz="6500" dirty="0">
              <a:cs typeface="B Titr" pitchFamily="2" charset="-78"/>
            </a:endParaRPr>
          </a:p>
          <a:p>
            <a:pPr marL="0" indent="0" algn="r" rtl="1">
              <a:buNone/>
            </a:pPr>
            <a:endParaRPr lang="fa-IR" sz="6500" dirty="0" smtClean="0">
              <a:cs typeface="B Titr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17600" dirty="0" smtClean="0">
                <a:cs typeface="B Titr" pitchFamily="2" charset="-78"/>
              </a:rPr>
              <a:t>پیش </a:t>
            </a:r>
            <a:r>
              <a:rPr lang="fa-IR" sz="17600" dirty="0">
                <a:cs typeface="B Titr" pitchFamily="2" charset="-78"/>
              </a:rPr>
              <a:t>گفتار </a:t>
            </a:r>
            <a:endParaRPr lang="fa-IR" sz="17600" dirty="0" smtClean="0">
              <a:cs typeface="B Titr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17600" dirty="0" smtClean="0">
                <a:cs typeface="B Titr" pitchFamily="2" charset="-78"/>
              </a:rPr>
              <a:t>مقدمه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7600" dirty="0">
                <a:cs typeface="B Titr" pitchFamily="2" charset="-78"/>
              </a:rPr>
              <a:t>تقسیم آیتم های مهم </a:t>
            </a:r>
            <a:endParaRPr lang="fa-IR" sz="17600" dirty="0" smtClean="0">
              <a:cs typeface="B Titr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17600" dirty="0">
                <a:cs typeface="B Titr" pitchFamily="2" charset="-78"/>
              </a:rPr>
              <a:t>جزء به جزء پیش </a:t>
            </a:r>
            <a:r>
              <a:rPr lang="fa-IR" sz="17600" dirty="0" smtClean="0">
                <a:cs typeface="B Titr" pitchFamily="2" charset="-78"/>
              </a:rPr>
              <a:t>رفتن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17600" dirty="0">
                <a:cs typeface="B Titr" pitchFamily="2" charset="-78"/>
              </a:rPr>
              <a:t>جمع بندی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/>
            </a:r>
            <a:br>
              <a:rPr lang="fa-IR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014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ea typeface="Calibri"/>
                <a:cs typeface="B Titr"/>
              </a:rPr>
              <a:t>مهارت ارتباط کلامی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ea typeface="Calibri"/>
                <a:cs typeface="B Titr"/>
              </a:rPr>
              <a:t>شروع با یک جمله رسا ، واضح ، دوستانه ، جالب وقابل فهم 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سلام واحوالپرسی (با انرژی وجذاب )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معرفی خود وبیان اهداف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پرهیز از حاشیه پردازی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بعد از اتمام جمله مکث کردن وسکوت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عبارات وجملات مهم را تاکید کنید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از دستها وحالات چهره در بیان استفاده کنید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نگاه یکسان وبرقراری ارتباط چشمی با همه اعضاء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تغییر مکان در حین صحبت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بالاوپایین کردن صدا ولحن بیان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نظر خواهی کردن ، کوتاه درفواصل برگزاری </a:t>
            </a:r>
            <a:endParaRPr lang="en-US" sz="1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a-IR" sz="2000" dirty="0">
                <a:ea typeface="Calibri"/>
                <a:cs typeface="B Titr"/>
              </a:rPr>
              <a:t>استفاده از وسایل وامکانات مانند تخته وایت برد ، پروجکشن و... </a:t>
            </a:r>
            <a:endParaRPr lang="en-US" sz="1400" dirty="0">
              <a:ea typeface="Calibri"/>
              <a:cs typeface="Arial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3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ea typeface="Calibri"/>
                <a:cs typeface="B Titr"/>
              </a:rPr>
              <a:t>چگونه جذاب ونفوذ کلام داشته باشیم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dirty="0">
                <a:ea typeface="Calibri"/>
                <a:cs typeface="B Titr"/>
              </a:rPr>
              <a:t>قابل اعتماد باشید :</a:t>
            </a:r>
            <a:endParaRPr lang="en-US" sz="24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dirty="0" smtClean="0">
                <a:ea typeface="Calibri"/>
                <a:cs typeface="B Titr"/>
              </a:rPr>
              <a:t>                              صریح </a:t>
            </a:r>
            <a:r>
              <a:rPr lang="fa-IR" dirty="0">
                <a:ea typeface="Calibri"/>
                <a:cs typeface="B Titr"/>
              </a:rPr>
              <a:t>وروراست باشید وبا صداقت صحبت کنید 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dirty="0">
                <a:ea typeface="Calibri"/>
                <a:cs typeface="B Titr"/>
              </a:rPr>
              <a:t>فروتنی خود را به نمایش بگذارید: </a:t>
            </a:r>
            <a:endParaRPr lang="en-US" sz="24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dirty="0" smtClean="0">
                <a:ea typeface="Calibri"/>
                <a:cs typeface="B Titr"/>
              </a:rPr>
              <a:t>                               نگاه </a:t>
            </a:r>
            <a:r>
              <a:rPr lang="fa-IR" dirty="0">
                <a:ea typeface="Calibri"/>
                <a:cs typeface="B Titr"/>
              </a:rPr>
              <a:t>یکسان ،خودتان باشید ، برخورد یکسان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dirty="0">
                <a:ea typeface="Calibri"/>
                <a:cs typeface="B Titr"/>
              </a:rPr>
              <a:t>اشتیاق :</a:t>
            </a:r>
            <a:endParaRPr lang="en-US" sz="24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dirty="0" smtClean="0">
                <a:ea typeface="Calibri"/>
                <a:cs typeface="B Titr"/>
              </a:rPr>
              <a:t>                               با </a:t>
            </a:r>
            <a:r>
              <a:rPr lang="fa-IR" dirty="0">
                <a:ea typeface="Calibri"/>
                <a:cs typeface="B Titr"/>
              </a:rPr>
              <a:t>شور وشوق صحبت کنید ودیگران را ترغیب کنید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dirty="0">
                <a:ea typeface="Calibri"/>
                <a:cs typeface="B Titr"/>
              </a:rPr>
              <a:t>لبخند بزنید:</a:t>
            </a:r>
            <a:endParaRPr lang="en-US" sz="24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dirty="0" smtClean="0">
                <a:ea typeface="Calibri"/>
                <a:cs typeface="B Titr"/>
              </a:rPr>
              <a:t>                               </a:t>
            </a:r>
            <a:r>
              <a:rPr lang="fa-IR" dirty="0">
                <a:ea typeface="Calibri"/>
                <a:cs typeface="B Titr"/>
              </a:rPr>
              <a:t>شوخ طبع باشید </a:t>
            </a:r>
            <a:endParaRPr lang="en-US" sz="24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dirty="0">
                <a:ea typeface="Calibri"/>
                <a:cs typeface="B Titr"/>
              </a:rPr>
              <a:t>مطالبی مهم وجذاب جمع آوری کنید:</a:t>
            </a:r>
            <a:endParaRPr lang="en-US" sz="24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dirty="0" smtClean="0">
                <a:ea typeface="Calibri"/>
                <a:cs typeface="B Titr"/>
              </a:rPr>
              <a:t>                                درفواصل </a:t>
            </a:r>
            <a:r>
              <a:rPr lang="fa-IR" dirty="0">
                <a:ea typeface="Calibri"/>
                <a:cs typeface="B Titr"/>
              </a:rPr>
              <a:t>کارگاه بیان کنید </a:t>
            </a:r>
            <a:endParaRPr lang="fa-IR" dirty="0" smtClean="0">
              <a:ea typeface="Calibri"/>
              <a:cs typeface="B Titr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1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endParaRPr lang="fa-IR" sz="2400" dirty="0" smtClean="0">
              <a:ea typeface="Calibri"/>
              <a:cs typeface="B Titr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sz="2600" dirty="0" smtClean="0">
                <a:ea typeface="Calibri"/>
                <a:cs typeface="B Titr"/>
              </a:rPr>
              <a:t>احترام </a:t>
            </a:r>
            <a:r>
              <a:rPr lang="fa-IR" sz="2600" dirty="0">
                <a:ea typeface="Calibri"/>
                <a:cs typeface="B Titr"/>
              </a:rPr>
              <a:t>بگذارید :</a:t>
            </a:r>
            <a:endParaRPr lang="en-US" sz="19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600" dirty="0" smtClean="0">
                <a:ea typeface="Calibri"/>
                <a:cs typeface="B Titr"/>
              </a:rPr>
              <a:t>                                       </a:t>
            </a:r>
            <a:r>
              <a:rPr lang="fa-IR" sz="2600" dirty="0">
                <a:ea typeface="Calibri"/>
                <a:cs typeface="B Titr"/>
              </a:rPr>
              <a:t>به وقت اعضاء ،شخصیت آنها ، عقاید وباورهایشان </a:t>
            </a:r>
            <a:endParaRPr lang="en-US" sz="19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sz="2600" dirty="0">
                <a:ea typeface="Calibri"/>
                <a:cs typeface="B Titr"/>
              </a:rPr>
              <a:t>شفاف صحبت کنید :</a:t>
            </a:r>
            <a:endParaRPr lang="en-US" sz="19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600" dirty="0" smtClean="0">
                <a:ea typeface="Calibri"/>
                <a:cs typeface="B Titr"/>
              </a:rPr>
              <a:t>                                        </a:t>
            </a:r>
            <a:r>
              <a:rPr lang="fa-IR" sz="2600" dirty="0">
                <a:ea typeface="Calibri"/>
                <a:cs typeface="B Titr"/>
              </a:rPr>
              <a:t>یک موضوع را خوب بیان کنید وتمام کنید وبعدبه سراغ بعدی بروید </a:t>
            </a:r>
            <a:endParaRPr lang="en-US" sz="19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sz="2600" dirty="0">
                <a:ea typeface="Calibri"/>
                <a:cs typeface="B Titr"/>
              </a:rPr>
              <a:t>با ایمان وباور به گفته هایتان رسا ومحکم صحبت کنید :</a:t>
            </a:r>
            <a:endParaRPr lang="en-US" sz="19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sz="2600" dirty="0">
                <a:ea typeface="Calibri"/>
                <a:cs typeface="B Titr"/>
              </a:rPr>
              <a:t>قدر شناسی کنید </a:t>
            </a:r>
            <a:r>
              <a:rPr lang="fa-IR" sz="2600" dirty="0" smtClean="0">
                <a:ea typeface="Calibri"/>
                <a:cs typeface="B Titr"/>
              </a:rPr>
              <a:t>:</a:t>
            </a:r>
            <a:endParaRPr lang="fa-IR" sz="1900" dirty="0" smtClean="0">
              <a:ea typeface="Calibri"/>
              <a:cs typeface="Arial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1900" dirty="0">
                <a:ea typeface="Calibri"/>
                <a:cs typeface="Arial"/>
              </a:rPr>
              <a:t> </a:t>
            </a:r>
            <a:r>
              <a:rPr lang="fa-IR" sz="1900" dirty="0" smtClean="0">
                <a:ea typeface="Calibri"/>
                <a:cs typeface="Arial"/>
              </a:rPr>
              <a:t>                                     </a:t>
            </a:r>
            <a:r>
              <a:rPr lang="fa-IR" sz="2600" dirty="0" smtClean="0">
                <a:ea typeface="Calibri"/>
                <a:cs typeface="B Titr"/>
              </a:rPr>
              <a:t>از </a:t>
            </a:r>
            <a:r>
              <a:rPr lang="fa-IR" sz="2600" dirty="0">
                <a:ea typeface="Calibri"/>
                <a:cs typeface="B Titr"/>
              </a:rPr>
              <a:t>اقدامات وحرفهای اعضاء قدر شناسی وسپاسگذاری کنید </a:t>
            </a:r>
            <a:endParaRPr lang="en-US" sz="19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sz="2600" dirty="0">
                <a:ea typeface="Calibri"/>
                <a:cs typeface="B Titr"/>
              </a:rPr>
              <a:t>تعریف وتمجید کنید :</a:t>
            </a:r>
            <a:endParaRPr lang="en-US" sz="19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600" dirty="0" smtClean="0">
                <a:ea typeface="Calibri"/>
                <a:cs typeface="B Titr"/>
              </a:rPr>
              <a:t>                                         </a:t>
            </a:r>
            <a:r>
              <a:rPr lang="fa-IR" sz="2600" dirty="0">
                <a:ea typeface="Calibri"/>
                <a:cs typeface="B Titr"/>
              </a:rPr>
              <a:t>همیشه بدنبال راههای تمجید باشید </a:t>
            </a:r>
            <a:endParaRPr lang="en-US" sz="19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sz="2600" dirty="0">
                <a:ea typeface="Calibri"/>
                <a:cs typeface="B Titr"/>
              </a:rPr>
              <a:t>تایید کنید :</a:t>
            </a:r>
            <a:endParaRPr lang="en-US" sz="19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600" dirty="0" smtClean="0">
                <a:ea typeface="Calibri"/>
                <a:cs typeface="B Titr"/>
              </a:rPr>
              <a:t>                                          با </a:t>
            </a:r>
            <a:r>
              <a:rPr lang="fa-IR" sz="2600" dirty="0">
                <a:ea typeface="Calibri"/>
                <a:cs typeface="B Titr"/>
              </a:rPr>
              <a:t>تکان دادن سر حرفهای دیگران را تایید کنید </a:t>
            </a:r>
            <a:r>
              <a:rPr lang="fa-IR" sz="1800" dirty="0">
                <a:ea typeface="Calibri"/>
              </a:rPr>
              <a:t> </a:t>
            </a:r>
            <a:endParaRPr lang="en-US" sz="18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1800" dirty="0">
                <a:ea typeface="Calibri"/>
              </a:rPr>
              <a:t> </a:t>
            </a:r>
            <a:endParaRPr lang="en-US" sz="1800" dirty="0">
              <a:ea typeface="Calibri"/>
              <a:cs typeface="Arial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13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ea typeface="Calibri"/>
                <a:cs typeface="B Titr"/>
              </a:rPr>
              <a:t>درارتباط کلامی انجام ندهیم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fa-IR" sz="4000" dirty="0">
                <a:ea typeface="Calibri"/>
                <a:cs typeface="B Titr"/>
              </a:rPr>
              <a:t>بدون برنامه وهدف مشخص وآمادگی هیچ کاری نکنید 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fa-IR" sz="4000" dirty="0">
                <a:ea typeface="Calibri"/>
                <a:cs typeface="B Titr"/>
              </a:rPr>
              <a:t>احساس بد وناخوشایند وترس خود را بیان نکنید 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fa-IR" sz="4000" dirty="0">
                <a:ea typeface="Calibri"/>
                <a:cs typeface="B Titr"/>
              </a:rPr>
              <a:t>به در ودیوار ویا جایی خاص وشخصی زل نزنید 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fa-IR" sz="4000" dirty="0">
                <a:ea typeface="Calibri"/>
                <a:cs typeface="B Titr"/>
              </a:rPr>
              <a:t>زیاد راه نروید وتند تند صحبت نکنید </a:t>
            </a:r>
            <a:endParaRPr lang="en-US" sz="2800" dirty="0">
              <a:ea typeface="Calibri"/>
              <a:cs typeface="Arial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4000" dirty="0">
                <a:ea typeface="Calibri"/>
                <a:cs typeface="B Titr"/>
              </a:rPr>
              <a:t>دیگران را تمسخر نکنید وتوهین واعتراض نکنید </a:t>
            </a:r>
            <a:endParaRPr lang="en-US" sz="4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8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کارگاه خزانه پاییز 1391">
  <a:themeElements>
    <a:clrScheme name="gold_coins">
      <a:dk1>
        <a:sysClr val="windowText" lastClr="000000"/>
      </a:dk1>
      <a:lt1>
        <a:sysClr val="window" lastClr="FFFFFF"/>
      </a:lt1>
      <a:dk2>
        <a:srgbClr val="5E1616"/>
      </a:dk2>
      <a:lt2>
        <a:srgbClr val="FEFAC9"/>
      </a:lt2>
      <a:accent1>
        <a:srgbClr val="F35555"/>
      </a:accent1>
      <a:accent2>
        <a:srgbClr val="F3A447"/>
      </a:accent2>
      <a:accent3>
        <a:srgbClr val="E7BC29"/>
      </a:accent3>
      <a:accent4>
        <a:srgbClr val="D7D58D"/>
      </a:accent4>
      <a:accent5>
        <a:srgbClr val="C97D7D"/>
      </a:accent5>
      <a:accent6>
        <a:srgbClr val="CB8B77"/>
      </a:accent6>
      <a:hlink>
        <a:srgbClr val="FF0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36000" tIns="36000" rIns="36000" bIns="36000" rtlCol="0" anchor="t" anchorCtr="0">
        <a:noAutofit/>
      </a:bodyPr>
      <a:lstStyle>
        <a:defPPr marL="447675" indent="-447675" algn="r">
          <a:buFont typeface="+mj-lt"/>
          <a:buAutoNum type="arabicPeriod"/>
          <a:defRPr sz="2400" dirty="0" smtClean="0">
            <a:cs typeface="B Titr" pitchFamily="2" charset="-7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کارگاه نشریات پاییز 139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511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کارگاه خزانه پاییز 1391</vt:lpstr>
      <vt:lpstr>کارگاه نشریات پاییز 1391</vt:lpstr>
      <vt:lpstr>Slide 1</vt:lpstr>
      <vt:lpstr>اهداف:</vt:lpstr>
      <vt:lpstr>مهارتهای فردی </vt:lpstr>
      <vt:lpstr> چگونه برنامه ریزی کنیم </vt:lpstr>
      <vt:lpstr>     جهت موثر بودن کارگاه آموزشی نحوه انتقال                   مطالب بسیار حائز اهمیت است </vt:lpstr>
      <vt:lpstr>مهارت ارتباط کلامی </vt:lpstr>
      <vt:lpstr>چگونه جذاب ونفوذ کلام داشته باشیم </vt:lpstr>
      <vt:lpstr>Slide 8</vt:lpstr>
      <vt:lpstr>درارتباط کلامی انجام ندهیم</vt:lpstr>
      <vt:lpstr>حرف وکلام آخر </vt:lpstr>
      <vt:lpstr>حرف وکلام آخر 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keyhancomputer</dc:creator>
  <cp:lastModifiedBy>nemoneh</cp:lastModifiedBy>
  <cp:revision>18</cp:revision>
  <dcterms:created xsi:type="dcterms:W3CDTF">2013-10-26T17:45:19Z</dcterms:created>
  <dcterms:modified xsi:type="dcterms:W3CDTF">2020-09-16T17:04:52Z</dcterms:modified>
</cp:coreProperties>
</file>