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60" r:id="rId5"/>
    <p:sldId id="297" r:id="rId6"/>
    <p:sldId id="280" r:id="rId7"/>
    <p:sldId id="291" r:id="rId8"/>
    <p:sldId id="299" r:id="rId9"/>
    <p:sldId id="300" r:id="rId10"/>
    <p:sldId id="292" r:id="rId11"/>
    <p:sldId id="301" r:id="rId12"/>
    <p:sldId id="293" r:id="rId13"/>
    <p:sldId id="294" r:id="rId14"/>
    <p:sldId id="295" r:id="rId15"/>
    <p:sldId id="302" r:id="rId16"/>
    <p:sldId id="311" r:id="rId17"/>
    <p:sldId id="310" r:id="rId18"/>
    <p:sldId id="306" r:id="rId19"/>
    <p:sldId id="312" r:id="rId20"/>
    <p:sldId id="309" r:id="rId21"/>
    <p:sldId id="313" r:id="rId22"/>
    <p:sldId id="314" r:id="rId23"/>
    <p:sldId id="316" r:id="rId24"/>
    <p:sldId id="317" r:id="rId25"/>
    <p:sldId id="318" r:id="rId26"/>
    <p:sldId id="319" r:id="rId27"/>
    <p:sldId id="32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86341A"/>
    <a:srgbClr val="6B33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872" autoAdjust="0"/>
    <p:restoredTop sz="81159" autoAdjust="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51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44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80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95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47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525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1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69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969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95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99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8D78-7910-4229-BF71-2269F3AE0CB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CE26-6570-487A-BE20-30CA3FE5E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8D78-7910-4229-BF71-2269F3AE0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CE26-6570-487A-BE20-30CA3FE5E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7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eeting.na-iran.org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429264"/>
            <a:ext cx="9144000" cy="142873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cs typeface="B Titr" pitchFamily="2" charset="-78"/>
              </a:rPr>
              <a:t>پانل آموزشی ثبت گروه ها در سایت انجمن</a:t>
            </a:r>
            <a:endParaRPr lang="en-US" sz="4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pic>
        <p:nvPicPr>
          <p:cNvPr id="14338" name="Picture 2" descr="C:\Users\nemoneh\Desktop\Pictu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0"/>
            <a:ext cx="9156700" cy="5370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52400"/>
            <a:ext cx="8534400" cy="64770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228600"/>
            <a:ext cx="7895770" cy="6400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</a:rPr>
              <a:t> 7 - مشخص کردن گروه روی نقشه نشان در نرم افزار 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b="1" dirty="0" smtClean="0">
                <a:cs typeface="B Zar" pitchFamily="2" charset="-78"/>
              </a:rPr>
              <a:t>مرحله مهم مشخص کردن مکان گروه با استفاده از نقشه نشان در کنار مشخصات گروه میباشد(سمت چپ):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800" b="1" dirty="0" smtClean="0"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 smtClean="0"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>
              <a:cs typeface="B Nazanin" pitchFamily="2" charset="-78"/>
            </a:endParaRPr>
          </a:p>
        </p:txBody>
      </p:sp>
      <p:pic>
        <p:nvPicPr>
          <p:cNvPr id="4098" name="Picture 2" descr="C:\Users\nemoneh\Desktop\آموزش نرم افزار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73525"/>
            <a:ext cx="7286676" cy="4227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25600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357158" y="0"/>
            <a:ext cx="8153400" cy="11430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ثبت نهایی گروه در سایت :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371600"/>
            <a:ext cx="8534400" cy="52578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7895770" cy="5029200"/>
          </a:xfrm>
        </p:spPr>
        <p:txBody>
          <a:bodyPr>
            <a:normAutofit fontScale="92500" lnSpcReduction="10000"/>
          </a:bodyPr>
          <a:lstStyle/>
          <a:p>
            <a:pPr marL="0" lvl="0" indent="0" algn="r" rtl="1">
              <a:lnSpc>
                <a:spcPct val="20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8 - </a:t>
            </a:r>
            <a:r>
              <a:rPr lang="fa-IR" b="1" dirty="0" smtClean="0">
                <a:cs typeface="B Nazanin" pitchFamily="2" charset="-78"/>
              </a:rPr>
              <a:t>پس وارد کردن اطلاعات کامل گروه و نمایش آن روی نقشه نشان ، روی گزینه ثبت پایین صفحه کلیک میکنیم تا گروه ثبت شود . </a:t>
            </a:r>
          </a:p>
          <a:p>
            <a:pPr marL="0" lvl="0" indent="0" algn="r" rtl="1">
              <a:lnSpc>
                <a:spcPct val="200000"/>
              </a:lnSpc>
              <a:buNone/>
            </a:pPr>
            <a:endParaRPr lang="fa-IR" b="1" dirty="0" smtClean="0">
              <a:cs typeface="B Nazanin" pitchFamily="2" charset="-78"/>
            </a:endParaRPr>
          </a:p>
          <a:p>
            <a:pPr marL="0" lvl="0" indent="0" algn="ctr" rtl="1">
              <a:lnSpc>
                <a:spcPct val="200000"/>
              </a:lnSpc>
              <a:buNone/>
            </a:pPr>
            <a:endParaRPr lang="fa-IR" b="1" dirty="0" smtClean="0">
              <a:cs typeface="B Nazanin" pitchFamily="2" charset="-78"/>
            </a:endParaRPr>
          </a:p>
          <a:p>
            <a:pPr marL="0" lvl="0" indent="0" algn="r" rtl="1">
              <a:lnSpc>
                <a:spcPct val="200000"/>
              </a:lnSpc>
              <a:buNone/>
            </a:pPr>
            <a:endParaRPr lang="fa-IR" dirty="0" smtClean="0">
              <a:cs typeface="B Zar" pitchFamily="2" charset="-78"/>
            </a:endParaRPr>
          </a:p>
          <a:p>
            <a:pPr marL="0" lvl="0" indent="0" algn="r" rtl="1">
              <a:lnSpc>
                <a:spcPct val="200000"/>
              </a:lnSpc>
              <a:buNone/>
            </a:pPr>
            <a:r>
              <a:rPr lang="fa-IR" dirty="0">
                <a:cs typeface="B Zar" pitchFamily="2" charset="-78"/>
              </a:rPr>
              <a:t/>
            </a:r>
            <a:br>
              <a:rPr lang="fa-IR" dirty="0">
                <a:cs typeface="B Zar" pitchFamily="2" charset="-78"/>
              </a:rPr>
            </a:br>
            <a:endParaRPr lang="en-US" dirty="0">
              <a:cs typeface="B Zar" pitchFamily="2" charset="-78"/>
            </a:endParaRPr>
          </a:p>
        </p:txBody>
      </p:sp>
      <p:pic>
        <p:nvPicPr>
          <p:cNvPr id="7" name="Picture 6" descr="45454545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8072495" cy="31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474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500034" y="0"/>
            <a:ext cx="8153400" cy="11430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a-IR" sz="40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/>
            <a:endParaRPr lang="fa-IR" sz="32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کامل کردن اطلاعات گروه جدید :</a:t>
            </a:r>
            <a:endParaRPr lang="en-US" sz="28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/>
            <a:r>
              <a:rPr lang="fa-IR" sz="3200" dirty="0" smtClean="0">
                <a:solidFill>
                  <a:srgbClr val="FF0000"/>
                </a:solidFill>
              </a:rPr>
              <a:t/>
            </a:r>
            <a:br>
              <a:rPr lang="fa-IR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371600"/>
            <a:ext cx="8534400" cy="52578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8072494" cy="4743448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9 : </a:t>
            </a:r>
            <a:r>
              <a:rPr lang="fa-IR" b="1" dirty="0" smtClean="0">
                <a:cs typeface="B Nazanin" pitchFamily="2" charset="-78"/>
              </a:rPr>
              <a:t>برای کامل کردن اطلاعات گروه از داشبورد روی قسمت </a:t>
            </a:r>
            <a:r>
              <a:rPr lang="fa-IR" dirty="0" smtClean="0">
                <a:cs typeface="B Nazanin" pitchFamily="2" charset="-78"/>
              </a:rPr>
              <a:t>"</a:t>
            </a:r>
            <a:r>
              <a:rPr lang="fa-IR" b="1" dirty="0" smtClean="0">
                <a:cs typeface="B Nazanin" pitchFamily="2" charset="-78"/>
              </a:rPr>
              <a:t>جلسات </a:t>
            </a:r>
            <a:r>
              <a:rPr lang="fa-IR" dirty="0" smtClean="0">
                <a:cs typeface="B Nazanin" pitchFamily="2" charset="-78"/>
              </a:rPr>
              <a:t>" </a:t>
            </a:r>
            <a:r>
              <a:rPr lang="fa-IR" b="1" dirty="0" smtClean="0">
                <a:cs typeface="B Nazanin" pitchFamily="2" charset="-78"/>
              </a:rPr>
              <a:t> کلیک میکنیم</a:t>
            </a:r>
            <a:r>
              <a:rPr lang="fa-IR" dirty="0" smtClean="0">
                <a:cs typeface="B Nazanin" pitchFamily="2" charset="-78"/>
              </a:rPr>
              <a:t>.</a:t>
            </a:r>
            <a:br>
              <a:rPr lang="fa-IR" dirty="0" smtClean="0">
                <a:cs typeface="B Nazanin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10 :   </a:t>
            </a:r>
            <a:r>
              <a:rPr lang="fa-IR" b="1" dirty="0" smtClean="0">
                <a:cs typeface="B Nazanin" pitchFamily="2" charset="-78"/>
              </a:rPr>
              <a:t>از قسمت نام گروه نام گروه خود را انتخاب کنید.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11:  </a:t>
            </a:r>
            <a:r>
              <a:rPr lang="fa-IR" b="1" dirty="0" smtClean="0">
                <a:cs typeface="B Nazanin" pitchFamily="2" charset="-78"/>
              </a:rPr>
              <a:t>با توجه به روزهای تعریف شده  جلسه در صفحه و کلیک روی </a:t>
            </a:r>
            <a:r>
              <a:rPr lang="fa-IR" sz="3000" b="1" dirty="0" smtClean="0">
                <a:solidFill>
                  <a:srgbClr val="00B050"/>
                </a:solidFill>
                <a:cs typeface="B Nazanin" pitchFamily="2" charset="-78"/>
              </a:rPr>
              <a:t>مربع(+)</a:t>
            </a:r>
            <a:r>
              <a:rPr lang="fa-IR" b="1" dirty="0" smtClean="0">
                <a:cs typeface="B Nazanin" pitchFamily="2" charset="-78"/>
              </a:rPr>
              <a:t> سبز رنگ ساعت شروع و پایان را انتخاب کنید.</a:t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12: </a:t>
            </a:r>
            <a:r>
              <a:rPr lang="fa-IR" b="1" dirty="0" smtClean="0">
                <a:cs typeface="B Nazanin" pitchFamily="2" charset="-78"/>
              </a:rPr>
              <a:t>انتخاب نوع فرمت و موضوع برگزاری جلسات 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13 : </a:t>
            </a:r>
            <a:r>
              <a:rPr lang="fa-IR" b="1" dirty="0" smtClean="0">
                <a:cs typeface="B Nazanin" pitchFamily="2" charset="-78"/>
              </a:rPr>
              <a:t>برای ثبت نهایی روی گزینه ذخیره اطلاعات کلیک کنید.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/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/>
              <a:t/>
            </a:r>
            <a:br>
              <a:rPr lang="fa-IR" dirty="0" smtClean="0"/>
            </a:br>
            <a:endParaRPr lang="en-US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11095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371600"/>
            <a:ext cx="8534400" cy="52578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7" name="Double Wave 6"/>
          <p:cNvSpPr/>
          <p:nvPr/>
        </p:nvSpPr>
        <p:spPr>
          <a:xfrm>
            <a:off x="500034" y="0"/>
            <a:ext cx="8153400" cy="11430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a-IR" sz="40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توضیحات تصویری درج اطلاعات گروه:</a:t>
            </a:r>
            <a:b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C:\Users\nemoneh\Desktop\آموزش نرم افزار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143932" cy="4413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27707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 rot="10800000" flipV="1">
            <a:off x="357156" y="0"/>
            <a:ext cx="8286809" cy="1071546"/>
          </a:xfrm>
          <a:prstGeom prst="doubleWave">
            <a:avLst>
              <a:gd name="adj1" fmla="val 6250"/>
              <a:gd name="adj2" fmla="val -4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 rtl="1"/>
            <a:endParaRPr lang="fa-IR" sz="40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r" rtl="1"/>
            <a:r>
              <a:rPr lang="fa-IR" sz="5100" dirty="0" smtClean="0">
                <a:solidFill>
                  <a:srgbClr val="FF0000"/>
                </a:solidFill>
                <a:cs typeface="B Titr" pitchFamily="2" charset="-78"/>
              </a:rPr>
              <a:t>آموزش ثبت جلسات باز:</a:t>
            </a:r>
          </a:p>
          <a:p>
            <a:pPr algn="ctr" rtl="1"/>
            <a:endParaRPr lang="fa-IR" sz="40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28596" y="1357298"/>
            <a:ext cx="8215370" cy="5029200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 : </a:t>
            </a:r>
            <a:r>
              <a:rPr lang="fa-IR" b="1" dirty="0" smtClean="0">
                <a:cs typeface="B Nazanin" pitchFamily="2" charset="-78"/>
              </a:rPr>
              <a:t>برای ثبت جلسات باز روی قسمت جلسات کلیک میکنیم: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2 : </a:t>
            </a:r>
            <a:r>
              <a:rPr lang="fa-IR" b="1" dirty="0" smtClean="0">
                <a:cs typeface="B Nazanin" pitchFamily="2" charset="-78"/>
              </a:rPr>
              <a:t>از قسمت عملیات تیک را روی جلسات باز قرار میدهیم.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/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/>
              <a:t/>
            </a:r>
            <a:br>
              <a:rPr lang="fa-IR" dirty="0" smtClean="0"/>
            </a:br>
            <a:endParaRPr lang="en-US" dirty="0">
              <a:cs typeface="B Zar" pitchFamily="2" charset="-78"/>
            </a:endParaRPr>
          </a:p>
        </p:txBody>
      </p:sp>
      <p:pic>
        <p:nvPicPr>
          <p:cNvPr id="8" name="Picture 7" descr="6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429132"/>
            <a:ext cx="8543925" cy="2000250"/>
          </a:xfrm>
          <a:prstGeom prst="rect">
            <a:avLst/>
          </a:prstGeom>
        </p:spPr>
      </p:pic>
      <p:pic>
        <p:nvPicPr>
          <p:cNvPr id="6146" name="Picture 2" descr="C:\Users\nemoneh\Desktop\آموزش نرم افزار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496301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30373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14290"/>
            <a:ext cx="8534400" cy="641511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2910" y="428604"/>
            <a:ext cx="7886728" cy="591504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3 –  </a:t>
            </a:r>
            <a:r>
              <a:rPr lang="fa-IR" sz="2000" b="1" dirty="0" smtClean="0">
                <a:cs typeface="B Nazanin" pitchFamily="2" charset="-78"/>
              </a:rPr>
              <a:t>از قسمت نام گروه </a:t>
            </a:r>
            <a:r>
              <a:rPr lang="fa-IR" sz="2000" dirty="0" smtClean="0">
                <a:cs typeface="B Nazanin" pitchFamily="2" charset="-78"/>
              </a:rPr>
              <a:t>، </a:t>
            </a:r>
            <a:r>
              <a:rPr lang="fa-IR" sz="2000" b="1" dirty="0" smtClean="0">
                <a:cs typeface="B Nazanin" pitchFamily="2" charset="-78"/>
              </a:rPr>
              <a:t>گروه مربوطه را مشخص میکنیم.</a:t>
            </a:r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4–  </a:t>
            </a:r>
            <a:r>
              <a:rPr lang="fa-IR" sz="2000" b="1" dirty="0" smtClean="0">
                <a:cs typeface="B Nazanin" pitchFamily="2" charset="-78"/>
              </a:rPr>
              <a:t>اطلاعات مربوط به جلسه باز را کامل مینمائیم (کلیه فیلد های ستاره دار قرمز) و در آخر روی گزینه ثبت کلیک میکنیم .</a:t>
            </a:r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r>
              <a:rPr lang="fa-IR" sz="1800" b="1" dirty="0" smtClean="0">
                <a:solidFill>
                  <a:srgbClr val="FF0000"/>
                </a:solidFill>
              </a:rPr>
              <a:t>نکته مهم : </a:t>
            </a:r>
            <a:r>
              <a:rPr lang="fa-IR" sz="1600" b="1" dirty="0" smtClean="0"/>
              <a:t>هر جلسه بازی که تعریف میکنید برای یک گروه در آمار یک جلسه باز محسوب میشود (برای دقیق بودن آمار بهتر است هر ماه فقط یک جلسه باز ثبت شده و پس از پایان ماه  جلسه باز قبلی حذف شده و جلسه باز ماه آینده ثبت شود)</a:t>
            </a:r>
          </a:p>
        </p:txBody>
      </p:sp>
      <p:pic>
        <p:nvPicPr>
          <p:cNvPr id="7" name="Picture 6" descr="6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7643866" cy="1214446"/>
          </a:xfrm>
          <a:prstGeom prst="rect">
            <a:avLst/>
          </a:prstGeom>
        </p:spPr>
      </p:pic>
      <p:pic>
        <p:nvPicPr>
          <p:cNvPr id="9" name="Picture 8" descr="6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429000"/>
            <a:ext cx="7715304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7707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571612"/>
            <a:ext cx="7958166" cy="5057788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</a:t>
            </a:r>
            <a:br>
              <a:rPr lang="fa-IR" dirty="0" smtClean="0"/>
            </a:br>
            <a:endParaRPr lang="fa-IR" b="1" dirty="0" smtClean="0"/>
          </a:p>
        </p:txBody>
      </p:sp>
      <p:sp>
        <p:nvSpPr>
          <p:cNvPr id="7" name="Double Wave 6"/>
          <p:cNvSpPr/>
          <p:nvPr/>
        </p:nvSpPr>
        <p:spPr>
          <a:xfrm>
            <a:off x="500034" y="0"/>
            <a:ext cx="8153400" cy="100010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a-IR" sz="40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آموزش نحوه تغییر رمز عبور(پسورد):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sz="half" idx="2"/>
          </p:nvPr>
        </p:nvSpPr>
        <p:spPr>
          <a:xfrm>
            <a:off x="428596" y="1214422"/>
            <a:ext cx="8429684" cy="5172076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 : </a:t>
            </a:r>
            <a:r>
              <a:rPr lang="fa-IR" b="1" dirty="0" smtClean="0">
                <a:cs typeface="B Nazanin" pitchFamily="2" charset="-78"/>
              </a:rPr>
              <a:t>از قسمت داشبورد روی گزینه تغییر کلمه عبور کلیک میکنیم :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2 : الف : </a:t>
            </a:r>
            <a:r>
              <a:rPr lang="fa-IR" b="1" dirty="0" smtClean="0">
                <a:cs typeface="B Nazanin" pitchFamily="2" charset="-78"/>
              </a:rPr>
              <a:t>در قسمت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رمز عبور</a:t>
            </a:r>
            <a:r>
              <a:rPr lang="fa-IR" dirty="0" smtClean="0"/>
              <a:t> ،</a:t>
            </a:r>
            <a:r>
              <a:rPr lang="fa-IR" b="1" dirty="0" smtClean="0">
                <a:cs typeface="B Nazanin" pitchFamily="2" charset="-78"/>
              </a:rPr>
              <a:t> رمز عبور جدید را وارد مینمائیم </a:t>
            </a:r>
            <a:r>
              <a:rPr lang="fa-IR" dirty="0" smtClean="0">
                <a:cs typeface="B Nazanin" pitchFamily="2" charset="-78"/>
              </a:rPr>
              <a:t>. </a:t>
            </a:r>
            <a:r>
              <a:rPr lang="fa-IR" sz="2600" b="1" dirty="0" smtClean="0">
                <a:solidFill>
                  <a:srgbClr val="FF0000"/>
                </a:solidFill>
                <a:cs typeface="B Nazanin" pitchFamily="2" charset="-78"/>
              </a:rPr>
              <a:t>ب : </a:t>
            </a:r>
            <a:r>
              <a:rPr lang="fa-IR" b="1" dirty="0" smtClean="0">
                <a:cs typeface="B Nazanin" pitchFamily="2" charset="-78"/>
              </a:rPr>
              <a:t>در قسمت تکرار رمز عبور مجددا رمز عبور جدید را تکرار میکنیم .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ج : </a:t>
            </a:r>
            <a:r>
              <a:rPr lang="fa-IR" b="1" dirty="0" smtClean="0">
                <a:cs typeface="B Nazanin" pitchFamily="2" charset="-78"/>
              </a:rPr>
              <a:t>در نهایت روی گزینه ویرایش اطلاعات کلیک میکنیم 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/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/>
              <a:t/>
            </a:r>
            <a:br>
              <a:rPr lang="fa-IR" dirty="0" smtClean="0"/>
            </a:br>
            <a:endParaRPr lang="en-US" dirty="0">
              <a:cs typeface="B Zar" pitchFamily="2" charset="-78"/>
            </a:endParaRPr>
          </a:p>
        </p:txBody>
      </p:sp>
      <p:pic>
        <p:nvPicPr>
          <p:cNvPr id="8" name="Picture 7" descr="6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4214818"/>
            <a:ext cx="8001057" cy="1928812"/>
          </a:xfrm>
          <a:prstGeom prst="rect">
            <a:avLst/>
          </a:prstGeom>
        </p:spPr>
      </p:pic>
      <p:pic>
        <p:nvPicPr>
          <p:cNvPr id="7170" name="Picture 2" descr="C:\Users\nemoneh\Desktop\آموزش نرم افزار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83058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27707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158" y="214290"/>
            <a:ext cx="8501122" cy="6143668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571480"/>
            <a:ext cx="7815290" cy="535785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آموزش حذف یک گروه :</a:t>
            </a:r>
          </a:p>
          <a:p>
            <a:pPr algn="r" rtl="1">
              <a:buNone/>
            </a:pPr>
            <a:r>
              <a:rPr lang="fa-IR" sz="1600" b="1" dirty="0" smtClean="0">
                <a:cs typeface="B Nazanin" pitchFamily="2" charset="-78"/>
              </a:rPr>
              <a:t>1 -  برای حذف یک گروه از قسمت داشبور روی گروه کلیک میکنیم:</a:t>
            </a:r>
          </a:p>
          <a:p>
            <a:pPr algn="r" rtl="1">
              <a:buNone/>
            </a:pPr>
            <a:endParaRPr lang="fa-IR" sz="1600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1600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1600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fa-IR" sz="1800" b="1" dirty="0" smtClean="0">
                <a:cs typeface="B Nazanin" pitchFamily="2" charset="-78"/>
              </a:rPr>
              <a:t>2 – در صفحه مربوط به گروه از قسمت زیر صفحه گروه مورد نظر را انتخاب نموده و از سمت چپ روی آیکون قرمز رنگ سطل زباله کلیک کنید:</a:t>
            </a:r>
          </a:p>
          <a:p>
            <a:pPr algn="r" rtl="1">
              <a:buNone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fa-IR" b="1" dirty="0" smtClean="0"/>
          </a:p>
        </p:txBody>
      </p:sp>
      <p:pic>
        <p:nvPicPr>
          <p:cNvPr id="9" name="Picture 8" descr="6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47472"/>
            <a:ext cx="7858180" cy="1896106"/>
          </a:xfrm>
          <a:prstGeom prst="rect">
            <a:avLst/>
          </a:prstGeom>
        </p:spPr>
      </p:pic>
      <p:pic>
        <p:nvPicPr>
          <p:cNvPr id="8195" name="Picture 3" descr="C:\Users\nemoneh\Desktop\24252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715304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27707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282" y="571480"/>
            <a:ext cx="8429684" cy="5643602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/>
              <a:t> </a:t>
            </a:r>
            <a:endParaRPr lang="en-US" sz="2800" dirty="0"/>
          </a:p>
        </p:txBody>
      </p:sp>
      <p:sp>
        <p:nvSpPr>
          <p:cNvPr id="3" name="Content Placeholder 5"/>
          <p:cNvSpPr>
            <a:spLocks noGrp="1"/>
          </p:cNvSpPr>
          <p:nvPr>
            <p:ph sz="half" idx="2"/>
          </p:nvPr>
        </p:nvSpPr>
        <p:spPr>
          <a:xfrm>
            <a:off x="642910" y="857232"/>
            <a:ext cx="7643866" cy="5486416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3 –  </a:t>
            </a:r>
            <a:r>
              <a:rPr lang="fa-IR" sz="1800" b="1" dirty="0" smtClean="0">
                <a:cs typeface="B Nazanin" pitchFamily="2" charset="-78"/>
              </a:rPr>
              <a:t>روی گزینه حذف کلیک میکنیم .</a:t>
            </a:r>
          </a:p>
          <a:p>
            <a:pPr algn="r" rtl="1">
              <a:buNone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نکته مهم : </a:t>
            </a:r>
            <a:r>
              <a:rPr lang="fa-IR" sz="1800" b="1" dirty="0" smtClean="0">
                <a:cs typeface="B Nazanin" pitchFamily="2" charset="-78"/>
              </a:rPr>
              <a:t>در نرم افزار جدید نیاز نیست قبل از حذف گروه جلسات گروه حذف شود با حذف گروه جلسات باز و بسته و کلیه اطلاعات مربوط به گروه مربوطه حذف خواهد شد .</a:t>
            </a:r>
            <a:endParaRPr lang="fa-IR" sz="1800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</p:txBody>
      </p:sp>
      <p:pic>
        <p:nvPicPr>
          <p:cNvPr id="4" name="Picture 3" descr="6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1571612"/>
            <a:ext cx="7358114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22111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0034" y="285728"/>
            <a:ext cx="8501122" cy="6143668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r>
              <a:rPr lang="fa-IR" sz="1600" b="1" dirty="0" smtClean="0">
                <a:cs typeface="B Nazanin" pitchFamily="2" charset="-78"/>
              </a:rPr>
              <a:t>3 – حالا از قسمت بالای صفحه تغییرات گروه را اعمال و روی گزینه ویرایش کلیک کنید </a:t>
            </a:r>
            <a:r>
              <a:rPr lang="fa-IR" sz="1600" dirty="0" smtClean="0">
                <a:cs typeface="B Nazanin" pitchFamily="2" charset="-78"/>
              </a:rPr>
              <a:t>.</a:t>
            </a:r>
            <a:endParaRPr lang="en-US" sz="1600" dirty="0">
              <a:cs typeface="B Nazanin" pitchFamily="2" charset="-78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857224" y="571480"/>
            <a:ext cx="7786742" cy="53578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600" b="1" dirty="0" smtClean="0">
                <a:solidFill>
                  <a:srgbClr val="FF0000"/>
                </a:solidFill>
              </a:rPr>
              <a:t>آموزش ویرایش تغییرات  یک گروه :</a:t>
            </a:r>
          </a:p>
          <a:p>
            <a:pPr algn="r" rtl="1">
              <a:buNone/>
            </a:pPr>
            <a:r>
              <a:rPr lang="fa-IR" sz="2000" b="1" dirty="0" smtClean="0">
                <a:cs typeface="B Nazanin" pitchFamily="2" charset="-78"/>
              </a:rPr>
              <a:t>1 -  برای ویرایش یک گروه از قسمت داشبورد روی گروه کلیک میکنیم:</a:t>
            </a: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r>
              <a:rPr lang="fa-IR" sz="1800" b="1" dirty="0" smtClean="0">
                <a:cs typeface="B Nazanin" pitchFamily="2" charset="-78"/>
              </a:rPr>
              <a:t>2 – در صفحه مربوط به گروه از قسمت زیر صفحه گروه مورد نظر را انتخاب نموده و از سمت چپ  عملیات روی آیکون آبی رنگ ویرایش کلیک میکنیم :</a:t>
            </a:r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  <a:p>
            <a:pPr algn="r" rtl="1">
              <a:buNone/>
            </a:pPr>
            <a:endParaRPr lang="fa-IR" b="1" dirty="0" smtClean="0"/>
          </a:p>
        </p:txBody>
      </p:sp>
      <p:pic>
        <p:nvPicPr>
          <p:cNvPr id="8" name="Picture 7" descr="6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876"/>
            <a:ext cx="7500990" cy="1571636"/>
          </a:xfrm>
          <a:prstGeom prst="rect">
            <a:avLst/>
          </a:prstGeom>
        </p:spPr>
      </p:pic>
      <p:pic>
        <p:nvPicPr>
          <p:cNvPr id="9219" name="Picture 3" descr="C:\Users\nemoneh\Desktop\24252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453339" cy="1114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7829576" cy="781032"/>
          </a:xfrm>
        </p:spPr>
        <p:txBody>
          <a:bodyPr>
            <a:normAutofit fontScale="90000"/>
          </a:bodyPr>
          <a:lstStyle/>
          <a:p>
            <a:r>
              <a:rPr lang="fa-IR" sz="5400" b="1" dirty="0" smtClean="0">
                <a:solidFill>
                  <a:srgbClr val="002060"/>
                </a:solidFill>
              </a:rPr>
              <a:t>جزوه آموزشی</a:t>
            </a:r>
            <a:endParaRPr lang="fa-IR" sz="5400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285720" y="1785926"/>
            <a:ext cx="8680336" cy="1857388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cs typeface="B Titr" pitchFamily="2" charset="-78"/>
              </a:rPr>
              <a:t>موضوع :</a:t>
            </a:r>
            <a:endParaRPr lang="fa-IR" sz="5400" b="1" i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</a:rPr>
              <a:t>آموزش ثبت گروهها در نرم افزار آدرس جلسات انجمن معتادان گمنام ایران </a:t>
            </a:r>
            <a:r>
              <a:rPr lang="fa-IR" sz="2000" dirty="0" smtClean="0"/>
              <a:t/>
            </a:r>
            <a:br>
              <a:rPr lang="fa-IR" sz="2000" dirty="0" smtClean="0"/>
            </a:br>
            <a:endParaRPr lang="en-US" sz="2000" dirty="0" smtClean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4000" y="4357694"/>
            <a:ext cx="7818462" cy="1214446"/>
          </a:xfrm>
        </p:spPr>
        <p:txBody>
          <a:bodyPr/>
          <a:lstStyle/>
          <a:p>
            <a:pPr marL="0" indent="0" algn="ctr">
              <a:buNone/>
            </a:pPr>
            <a:r>
              <a:rPr lang="fa-IR" b="1" dirty="0" smtClean="0">
                <a:solidFill>
                  <a:srgbClr val="002060"/>
                </a:solidFill>
              </a:rPr>
              <a:t>کمیته وب سایت وآدرس جلسات شورای منطقه ایران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a-IR" b="1" dirty="0" smtClean="0">
                <a:solidFill>
                  <a:srgbClr val="00B050"/>
                </a:solidFill>
                <a:cs typeface="B Titr" pitchFamily="2" charset="-78"/>
              </a:rPr>
              <a:t>شهریورماه 1399</a:t>
            </a:r>
            <a:endParaRPr lang="fa-IR" b="1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33400" y="5608637"/>
            <a:ext cx="8534400" cy="10207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شعار ما در کمیته آدرس جلسات اینست که دسترسی یک معتاد به جلسه را سریعتر از دسترسی به مواد مخدر نماییم .</a:t>
            </a:r>
            <a:r>
              <a:rPr lang="fa-IR" dirty="0" smtClean="0">
                <a:solidFill>
                  <a:srgbClr val="FFFF00"/>
                </a:solidFill>
              </a:rPr>
              <a:t/>
            </a:r>
            <a:br>
              <a:rPr lang="fa-IR" dirty="0" smtClean="0">
                <a:solidFill>
                  <a:srgbClr val="FFFF00"/>
                </a:solidFill>
              </a:rPr>
            </a:br>
            <a:endParaRPr lang="fa-IR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 advClick="0" advTm="2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9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9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build="p"/>
      <p:bldP spid="6" grpId="1" build="p"/>
      <p:bldP spid="6" grpId="2" build="p"/>
      <p:bldP spid="7" grpId="0" build="p"/>
      <p:bldP spid="7" grpId="1" build="p"/>
      <p:bldP spid="7" grpId="2" build="p"/>
      <p:bldP spid="9" grpId="0" build="p"/>
      <p:bldP spid="9" grpId="1" build="p"/>
      <p:bldP spid="9" grpId="2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720" y="357166"/>
            <a:ext cx="8572560" cy="607223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57224" y="642918"/>
            <a:ext cx="7643866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آموزش ویرایش تغییرات یک جلسه 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1 - برای ویرایش جلسات از قسمت داشبورد روی جلسات کلیک میکنیم: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2 – در صفحه جلسات</a:t>
            </a: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از قسمت گروه </a:t>
            </a:r>
            <a:r>
              <a:rPr lang="fa-IR" dirty="0" smtClean="0"/>
              <a:t>، </a:t>
            </a: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گروه مورد نظر را انتخاب میکنیم تا مشخصات جلسات گروه روی صفحه پدیدار شود :</a:t>
            </a: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475454545454545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929066"/>
            <a:ext cx="7429552" cy="1785950"/>
          </a:xfrm>
          <a:prstGeom prst="rect">
            <a:avLst/>
          </a:prstGeom>
        </p:spPr>
      </p:pic>
      <p:pic>
        <p:nvPicPr>
          <p:cNvPr id="10243" name="Picture 3" descr="C:\Users\nemoneh\Desktop\23423423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7500990" cy="128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158" y="285728"/>
            <a:ext cx="8534400" cy="6357982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42910" y="642918"/>
            <a:ext cx="785818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3-  تغییرات جلسات از قبیل</a:t>
            </a:r>
            <a:r>
              <a:rPr kumimoji="0" lang="fa-I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ساعت و موضوع جلسه را انجام میدهیم 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4 – در قسمت پایین  صفحه جلسات</a:t>
            </a: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روی  کلید سبز رنگ ذخیره اطلاعات کلیک میکنم تا تغییرات ذخیره شود :</a:t>
            </a: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475454545454545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4"/>
            <a:ext cx="7429552" cy="1785950"/>
          </a:xfrm>
          <a:prstGeom prst="rect">
            <a:avLst/>
          </a:prstGeom>
        </p:spPr>
      </p:pic>
      <p:pic>
        <p:nvPicPr>
          <p:cNvPr id="5" name="Picture 4" descr="78787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786190"/>
            <a:ext cx="4643470" cy="200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158" y="285728"/>
            <a:ext cx="8534400" cy="6357982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r>
              <a:rPr lang="fa-IR" sz="2000" b="1" dirty="0" smtClean="0">
                <a:cs typeface="B Nazanin" pitchFamily="2" charset="-78"/>
              </a:rPr>
              <a:t>2- از قسمت عملیات تیک را روی خارج زبانان داخل ایران قرار میدهیم :</a:t>
            </a: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42910" y="571480"/>
            <a:ext cx="7858180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آموزش ثبت گروه و جلسات خارجی زبان داخل ایران 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b="1" dirty="0" smtClean="0">
                <a:cs typeface="B Nazanin" pitchFamily="2" charset="-78"/>
              </a:rPr>
              <a:t>ا – از قسمت داشبورد روی گزینه گروه کلیک میکنیم 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000504"/>
            <a:ext cx="7643866" cy="1857388"/>
          </a:xfrm>
          <a:prstGeom prst="rect">
            <a:avLst/>
          </a:prstGeom>
        </p:spPr>
      </p:pic>
      <p:pic>
        <p:nvPicPr>
          <p:cNvPr id="11266" name="Picture 2" descr="C:\Users\nemoneh\Desktop\عکس8  آموزش نرم افزا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1857364"/>
            <a:ext cx="7453339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785786" y="571480"/>
            <a:ext cx="7858180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ct val="20000"/>
              </a:spcBef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285728"/>
            <a:ext cx="8534400" cy="6357982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r>
              <a:rPr lang="fa-IR" b="1" dirty="0" smtClean="0">
                <a:cs typeface="B Nazanin" pitchFamily="2" charset="-78"/>
              </a:rPr>
              <a:t>4 – مشخصات گروه را مانند قبل تکمیل مینمائیم و فقط قسمت زبان اضافه شده است که زبان مورد نظر را تایپ میکنیم مانند: افغانی زبان </a:t>
            </a:r>
            <a:r>
              <a:rPr lang="fa-IR" dirty="0" smtClean="0"/>
              <a:t>،</a:t>
            </a:r>
            <a:r>
              <a:rPr lang="fa-IR" b="1" dirty="0" smtClean="0">
                <a:cs typeface="B Nazanin" pitchFamily="2" charset="-78"/>
              </a:rPr>
              <a:t> انگلیسی زبان </a:t>
            </a:r>
            <a:r>
              <a:rPr lang="fa-IR" dirty="0" smtClean="0"/>
              <a:t>، </a:t>
            </a:r>
            <a:r>
              <a:rPr lang="fa-IR" b="1" dirty="0" smtClean="0">
                <a:cs typeface="B Nazanin" pitchFamily="2" charset="-78"/>
              </a:rPr>
              <a:t>عرب زبان و ....</a:t>
            </a: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2910" y="428604"/>
            <a:ext cx="792961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b="1" dirty="0" smtClean="0">
                <a:cs typeface="B Nazanin" pitchFamily="2" charset="-78"/>
              </a:rPr>
              <a:t>3– روی گزینه جدید کلیک میکنیم 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888888888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3" y="1428736"/>
            <a:ext cx="7358113" cy="1643074"/>
          </a:xfrm>
          <a:prstGeom prst="rect">
            <a:avLst/>
          </a:prstGeom>
        </p:spPr>
      </p:pic>
      <p:pic>
        <p:nvPicPr>
          <p:cNvPr id="10" name="Picture 9" descr="34334343434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929066"/>
            <a:ext cx="7358114" cy="187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158" y="285728"/>
            <a:ext cx="8534400" cy="6357982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r>
              <a:rPr lang="fa-IR" sz="2000" b="1" dirty="0" smtClean="0">
                <a:cs typeface="B Nazanin" pitchFamily="2" charset="-78"/>
              </a:rPr>
              <a:t>6</a:t>
            </a: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r>
              <a:rPr lang="fa-IR" b="1" dirty="0" smtClean="0">
                <a:cs typeface="B Nazanin" pitchFamily="2" charset="-78"/>
              </a:rPr>
              <a:t>6 - حالا گروه خارجی زبان شما ثبت شده است برای تکمیل آن از قسمت داشبورد روی جلسات کلیک میکنیم :</a:t>
            </a: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42910" y="428604"/>
            <a:ext cx="7929618" cy="58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b="1" dirty="0" smtClean="0">
                <a:cs typeface="B Nazanin" pitchFamily="2" charset="-78"/>
              </a:rPr>
              <a:t>5 – در آخر روی گزینه ثبت کلیک میکنیم 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a-IR" b="1" dirty="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7878787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1428736"/>
            <a:ext cx="7929619" cy="1857388"/>
          </a:xfrm>
          <a:prstGeom prst="rect">
            <a:avLst/>
          </a:prstGeom>
        </p:spPr>
      </p:pic>
      <p:pic>
        <p:nvPicPr>
          <p:cNvPr id="12290" name="Picture 2" descr="C:\Users\nemoneh\Desktop\5345345345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742476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44" y="285728"/>
            <a:ext cx="8572560" cy="642942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defRPr/>
            </a:pPr>
            <a:r>
              <a:rPr lang="fa-IR" b="1" dirty="0" smtClean="0">
                <a:cs typeface="B Nazanin" pitchFamily="2" charset="-78"/>
              </a:rPr>
              <a:t>8 – پس از وارد نمودن ساعت و موضوع جلسه روی گزینه ذخیره اطلاعات کلیک میکنیم :</a:t>
            </a:r>
          </a:p>
          <a:p>
            <a:pPr marL="342900" lvl="0" indent="-342900" algn="r" rtl="1">
              <a:spcBef>
                <a:spcPct val="20000"/>
              </a:spcBef>
              <a:defRPr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28596" y="500042"/>
            <a:ext cx="8143932" cy="578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b="1" dirty="0" smtClean="0">
                <a:cs typeface="B Nazanin" pitchFamily="2" charset="-78"/>
              </a:rPr>
              <a:t>7 –  از قسمت عملیات تیک را روی جلسات بسته خارج زبان داخل ایران قرار میدهیم :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endParaRPr lang="ar-S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b="1" dirty="0" smtClean="0">
                <a:cs typeface="B Nazanin" pitchFamily="2" charset="-78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3913" y="0"/>
            <a:ext cx="150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888888888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1357298"/>
            <a:ext cx="7715305" cy="2000264"/>
          </a:xfrm>
          <a:prstGeom prst="rect">
            <a:avLst/>
          </a:prstGeom>
        </p:spPr>
      </p:pic>
      <p:pic>
        <p:nvPicPr>
          <p:cNvPr id="6" name="Picture 5" descr="888888888888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14818"/>
            <a:ext cx="757242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720" y="285728"/>
            <a:ext cx="8534400" cy="6357982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 smtClean="0"/>
          </a:p>
          <a:p>
            <a:pPr rtl="1"/>
            <a:endParaRPr lang="en-US" sz="2800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42910" y="642918"/>
            <a:ext cx="785818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ctr" rtl="1">
              <a:spcBef>
                <a:spcPct val="20000"/>
              </a:spcBef>
            </a:pPr>
            <a:r>
              <a:rPr lang="fa-IR" sz="2400" b="1" dirty="0" smtClean="0">
                <a:solidFill>
                  <a:srgbClr val="CC0000"/>
                </a:solidFill>
                <a:cs typeface="B Nazanin" pitchFamily="2" charset="-78"/>
              </a:rPr>
              <a:t>شعار ما در کمیته آدرس جلسات این است :</a:t>
            </a:r>
          </a:p>
          <a:p>
            <a:pPr marL="342900" lvl="0" indent="-342900" algn="ctr" rtl="1">
              <a:spcBef>
                <a:spcPct val="20000"/>
              </a:spcBef>
            </a:pPr>
            <a:endParaRPr lang="fa-IR" b="1" dirty="0" smtClean="0">
              <a:cs typeface="B Nazanin" pitchFamily="2" charset="-78"/>
            </a:endParaRPr>
          </a:p>
          <a:p>
            <a:pPr marL="342900" lvl="0" indent="-342900" algn="ctr" rtl="1">
              <a:spcBef>
                <a:spcPct val="20000"/>
              </a:spcBef>
            </a:pPr>
            <a:r>
              <a:rPr kumimoji="0" lang="fa-IR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itchFamily="2" charset="-78"/>
              </a:rPr>
              <a:t>((دسترسی یک معتاد به جلسه را سریعتر از دسترسی به مواد مخدر نمائیم ))</a:t>
            </a:r>
          </a:p>
          <a:p>
            <a:pPr marL="342900" lvl="0" indent="-342900" algn="ctr" rtl="1">
              <a:spcBef>
                <a:spcPct val="20000"/>
              </a:spcBef>
            </a:pPr>
            <a:endParaRPr lang="fa-IR" b="1" dirty="0" smtClean="0">
              <a:cs typeface="B Nazanin" pitchFamily="2" charset="-78"/>
            </a:endParaRPr>
          </a:p>
          <a:p>
            <a:pPr marL="342900" lvl="0" indent="-342900" algn="ctr" rtl="1">
              <a:spcBef>
                <a:spcPct val="20000"/>
              </a:spcBef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با سپاس از همراهی شما</a:t>
            </a:r>
          </a:p>
          <a:p>
            <a:pPr marL="342900" lvl="0" indent="-342900" algn="ctr" rtl="1">
              <a:spcBef>
                <a:spcPct val="20000"/>
              </a:spcBef>
            </a:pP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Titr" pitchFamily="2" charset="-78"/>
              </a:rPr>
              <a:t>کمیته وب سایت و آدرس جلسات شورای منطقه ایران</a:t>
            </a:r>
            <a:endParaRPr lang="fa-IR" b="1" dirty="0" smtClean="0">
              <a:solidFill>
                <a:srgbClr val="00B050"/>
              </a:solidFill>
              <a:cs typeface="B Titr" pitchFamily="2" charset="-78"/>
            </a:endParaRPr>
          </a:p>
          <a:p>
            <a:pPr marL="342900" lvl="0" indent="-342900" algn="ctr" rtl="1">
              <a:spcBef>
                <a:spcPct val="20000"/>
              </a:spcBef>
            </a:pP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Titr" pitchFamily="2" charset="-78"/>
              </a:rPr>
              <a:t>شهریورماه 1399</a:t>
            </a:r>
          </a:p>
          <a:p>
            <a:pPr marL="342900" lvl="0" indent="-342900" algn="ct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Titr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fa-IR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C:\Users\nemoneh\Desktop\e5c358509548584febeb1ab03625cb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471490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ln w="76200" cmpd="sng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bIns="0" rtlCol="0" anchor="t"/>
          <a:lstStyle/>
          <a:p>
            <a:pPr algn="just" rtl="1"/>
            <a:endParaRPr lang="fa-IR" sz="3200" b="1" dirty="0" smtClean="0"/>
          </a:p>
          <a:p>
            <a:pPr algn="just" rtl="1"/>
            <a:endParaRPr lang="fa-IR" sz="3200" b="1" dirty="0" smtClean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920862" y="0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85729"/>
            <a:ext cx="871540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B Mitra" pitchFamily="2" charset="-78"/>
              </a:rPr>
              <a:t>   درباره نرم افزار</a:t>
            </a:r>
            <a:r>
              <a:rPr kumimoji="0" lang="fa-IR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B Mitra" pitchFamily="2" charset="-78"/>
              </a:rPr>
              <a:t> آدرس جلسات</a:t>
            </a: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B Mitra" pitchFamily="2" charset="-78"/>
              </a:rPr>
              <a:t> انجمن معتادان گمنام ایران 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سایت 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 نرم افزار آدرس جلسات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انجمن معتادان گمنام ایران ، تنها مرجع جامع و کامل از آدرس گروههای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NA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 ایران می باشد که یک</a:t>
            </a:r>
            <a:r>
              <a:rPr lang="fa-IR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معتاد در هر کجای ایران بتواند به سهولت به یک جلسه خودش را وصل کند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 .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لذا ما هم تمام تلاش خود را</a:t>
            </a:r>
            <a:r>
              <a:rPr lang="fa-IR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میکنیم تا آدرس های قید شده در سایت به روز و دقیق باشد . توجه داشته باشید که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 ،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 به مطالب زیر </a:t>
            </a:r>
            <a:r>
              <a:rPr lang="fa-IR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B Nazanin" pitchFamily="2" charset="-78"/>
              </a:rPr>
              <a:t>دقت کنید تا کمترین ضریب خطا را داشته باشیم و همچنین در سایت و اپیلیکیشن اختلال ایجاد نشود</a:t>
            </a:r>
            <a:r>
              <a:rPr lang="fa-IR" sz="2000" b="1" dirty="0" smtClean="0">
                <a:latin typeface="Calibri" pitchFamily="34" charset="0"/>
                <a:ea typeface="Times New Roman" pitchFamily="18" charset="0"/>
                <a:cs typeface="B Nazanin" pitchFamily="2" charset="-78"/>
              </a:rPr>
              <a:t>.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</a:br>
            <a:endParaRPr kumimoji="0" lang="fa-I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15362" name="Picture 2" descr="C:\Users\nemoneh\Desktop\345345345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7929618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42908" y="0"/>
            <a:ext cx="9144000" cy="6858000"/>
          </a:xfrm>
          <a:prstGeom prst="roundRect">
            <a:avLst/>
          </a:prstGeom>
          <a:ln w="76200" cmpd="sng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bIns="0" rtlCol="0" anchor="t"/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1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- </a:t>
            </a:r>
            <a:r>
              <a:rPr lang="fa-IR" sz="2000" b="1" dirty="0" smtClean="0">
                <a:cs typeface="B Nazanin" pitchFamily="2" charset="-78"/>
              </a:rPr>
              <a:t>مرورگر </a:t>
            </a:r>
            <a:r>
              <a:rPr lang="en-US" sz="2000" b="1" dirty="0" smtClean="0">
                <a:cs typeface="B Nazanin" pitchFamily="2" charset="-78"/>
              </a:rPr>
              <a:t>Mozilla Firefox</a:t>
            </a:r>
            <a:r>
              <a:rPr lang="fa-IR" sz="2000" b="1" dirty="0" smtClean="0">
                <a:cs typeface="B Nazanin" pitchFamily="2" charset="-78"/>
              </a:rPr>
              <a:t> را باز کنید و آدرس زیر را وارد کنید(</a:t>
            </a:r>
            <a:r>
              <a:rPr lang="en-US" sz="2000" b="1" dirty="0" smtClean="0">
                <a:cs typeface="B Nazanin" pitchFamily="2" charset="-78"/>
              </a:rPr>
              <a:t>na-iran.org</a:t>
            </a:r>
            <a:r>
              <a:rPr lang="fa-IR" sz="2000" b="1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/>
            </a:r>
            <a:br>
              <a:rPr lang="fa-IR" sz="2000" b="1" dirty="0" smtClean="0">
                <a:cs typeface="B Nazanin" pitchFamily="2" charset="-78"/>
              </a:rPr>
            </a:b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2 -</a:t>
            </a:r>
            <a:r>
              <a:rPr lang="fa-IR" sz="2000" b="1" dirty="0" smtClean="0">
                <a:cs typeface="B Nazanin" pitchFamily="2" charset="-78"/>
              </a:rPr>
              <a:t> بر روی آیکون(عکس) آدرس جلسات کلیک کنید</a:t>
            </a:r>
            <a:r>
              <a:rPr lang="fa-IR" sz="2000" dirty="0" smtClean="0">
                <a:cs typeface="B Nazanin" pitchFamily="2" charset="-78"/>
              </a:rPr>
              <a:t> :</a:t>
            </a:r>
          </a:p>
          <a:p>
            <a:pPr algn="ctr" rtl="1"/>
            <a:endParaRPr lang="fa-IR" sz="3200" dirty="0" smtClean="0">
              <a:cs typeface="B Nazanin" pitchFamily="2" charset="-78"/>
            </a:endParaRPr>
          </a:p>
          <a:p>
            <a:pPr algn="r" rtl="1"/>
            <a:endParaRPr lang="fa-IR" sz="3200" dirty="0" smtClean="0"/>
          </a:p>
          <a:p>
            <a:pPr algn="r" rtl="1"/>
            <a:endParaRPr lang="fa-IR" sz="3200" dirty="0" smtClean="0"/>
          </a:p>
          <a:p>
            <a:pPr algn="r" rtl="1"/>
            <a:endParaRPr lang="fa-IR" sz="3200" dirty="0" smtClean="0"/>
          </a:p>
          <a:p>
            <a:pPr algn="r" rtl="1"/>
            <a:r>
              <a:rPr lang="fa-IR" sz="3200" dirty="0" smtClean="0"/>
              <a:t/>
            </a:r>
            <a:br>
              <a:rPr lang="fa-IR" sz="3200" dirty="0" smtClean="0"/>
            </a:b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6386" name="Picture 2" descr="C:\Users\nemoneh\Desktop\5345345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319347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423804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571472" y="0"/>
            <a:ext cx="8153400" cy="11430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مرحله 3 : </a:t>
            </a:r>
            <a:r>
              <a:rPr lang="fa-IR" sz="2400" b="1" dirty="0" smtClean="0">
                <a:cs typeface="B Nazanin" pitchFamily="2" charset="-78"/>
              </a:rPr>
              <a:t>کلیک روی ورود کاربران 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1428736"/>
            <a:ext cx="8534400" cy="52578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pic>
        <p:nvPicPr>
          <p:cNvPr id="8" name="Content Placeholder 7" descr="79797897897897897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624" y="1785926"/>
            <a:ext cx="7661589" cy="4572032"/>
          </a:xfrm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28171" y="38100"/>
            <a:ext cx="8153400" cy="11430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مرحله ورود کاربران به سایت:</a:t>
            </a:r>
            <a:endParaRPr lang="en-US" sz="28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371600"/>
            <a:ext cx="8534400" cy="52578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357298"/>
            <a:ext cx="7895770" cy="489110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en-US" b="1" dirty="0" smtClean="0">
              <a:cs typeface="B Nazanin" pitchFamily="2" charset="-78"/>
            </a:endParaRPr>
          </a:p>
          <a:p>
            <a:pPr algn="r" rtl="1"/>
            <a:r>
              <a:rPr lang="fa-IR" b="1" dirty="0" smtClean="0"/>
              <a:t>هم اکنون شما به قسمت سایت نرم افزارآدرس جلسات هدایت شده اید: </a:t>
            </a:r>
          </a:p>
          <a:p>
            <a:pPr algn="r" rtl="1">
              <a:buNone/>
            </a:pPr>
            <a:r>
              <a:rPr lang="fa-IR" b="1" dirty="0" smtClean="0"/>
              <a:t>  </a:t>
            </a:r>
            <a:r>
              <a:rPr lang="en-US" dirty="0" smtClean="0"/>
              <a:t>  </a:t>
            </a:r>
            <a:r>
              <a:rPr lang="en-US" u="sng" dirty="0" smtClean="0">
                <a:hlinkClick r:id="rId2"/>
              </a:rPr>
              <a:t>http://meeting.na-iran.org</a:t>
            </a:r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*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مدیر نرم افزارجلسات : </a:t>
            </a:r>
            <a:r>
              <a:rPr lang="fa-IR" dirty="0" smtClean="0">
                <a:cs typeface="B Nazanin" pitchFamily="2" charset="-78"/>
              </a:rPr>
              <a:t>مختص به مسئول وب سایت شورای منطقه ایران.</a:t>
            </a:r>
          </a:p>
          <a:p>
            <a:pPr algn="r" rtl="1">
              <a:buNone/>
            </a:pPr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*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مدیران ناحیه ها : </a:t>
            </a:r>
            <a:r>
              <a:rPr lang="fa-IR" dirty="0" smtClean="0">
                <a:cs typeface="B Nazanin" pitchFamily="2" charset="-78"/>
              </a:rPr>
              <a:t>مسئولین آدرس جلسات نواحی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ایران.</a:t>
            </a:r>
          </a:p>
          <a:p>
            <a:pPr algn="r" rtl="1">
              <a:buNone/>
            </a:pPr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*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مدیران کمیته های شهری :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مسئولین آدرس جلسات کمیته های شهری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.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</a:b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توجه داشته باشید کاربران دارای نام کاربری و رمزعبوردر نرم افزار می باشند که از مسئول مربوطه دریافت نموده اند. در صورت نداشتن نام کاربری و رمز عبور با مسئول آدرس جلسات ناحیه خود تماس بگیرید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b="1" dirty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b="1" dirty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3437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52400"/>
            <a:ext cx="8534400" cy="64770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357166"/>
            <a:ext cx="7743852" cy="6272234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مرحله  4 : </a:t>
            </a:r>
            <a:r>
              <a:rPr lang="fa-I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گ</a:t>
            </a:r>
            <a:r>
              <a:rPr lang="fa-IR" sz="1800" b="1" dirty="0" smtClean="0">
                <a:cs typeface="B Nazanin" pitchFamily="2" charset="-78"/>
              </a:rPr>
              <a:t>ذاشتن تیک روی مدیران کمیته شهری :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اول: </a:t>
            </a:r>
            <a:r>
              <a:rPr lang="fa-I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انتخاب ، شورای منطقه ایران 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دوم : </a:t>
            </a:r>
            <a:r>
              <a:rPr lang="fa-IR" sz="1800" b="1" dirty="0" smtClean="0">
                <a:cs typeface="B Nazanin" pitchFamily="2" charset="-78"/>
              </a:rPr>
              <a:t>انتخاب ناحیه</a:t>
            </a:r>
            <a:r>
              <a:rPr lang="fa-IR" sz="1800" dirty="0" smtClean="0">
                <a:cs typeface="B Nazanin" pitchFamily="2" charset="-78"/>
              </a:rPr>
              <a:t>،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سوم: </a:t>
            </a:r>
            <a:r>
              <a:rPr lang="fa-I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انتخاب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کمیته شهری مربوطه</a:t>
            </a:r>
            <a:r>
              <a:rPr lang="fa-IR" sz="1800" dirty="0" smtClean="0">
                <a:cs typeface="B Nazanin" pitchFamily="2" charset="-78"/>
              </a:rPr>
              <a:t>،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چهارم : </a:t>
            </a:r>
            <a:r>
              <a:rPr lang="fa-IR" sz="1800" b="1" dirty="0" smtClean="0">
                <a:cs typeface="B Nazanin" pitchFamily="2" charset="-78"/>
              </a:rPr>
              <a:t>وارد کردن نام کاربری ،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پنجم : </a:t>
            </a:r>
            <a:r>
              <a:rPr lang="fa-I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وارد کردن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رمز عبور</a:t>
            </a:r>
            <a:r>
              <a:rPr lang="fa-IR" sz="1800" dirty="0" smtClean="0">
                <a:cs typeface="B Nazanin" pitchFamily="2" charset="-78"/>
              </a:rPr>
              <a:t>،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ششم : </a:t>
            </a:r>
            <a:r>
              <a:rPr lang="fa-IR" sz="1800" b="1" dirty="0" smtClean="0">
                <a:cs typeface="B Nazanin" pitchFamily="2" charset="-78"/>
              </a:rPr>
              <a:t>وارد کردن کد امنیتی نرم افزار ،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هفتم</a:t>
            </a:r>
            <a:r>
              <a:rPr lang="fa-IR" sz="1800" b="1" dirty="0" smtClean="0">
                <a:cs typeface="B Nazanin" pitchFamily="2" charset="-78"/>
              </a:rPr>
              <a:t> : کلیک روی گزینه ورود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b="1" dirty="0" smtClean="0">
              <a:solidFill>
                <a:srgbClr val="FF0000"/>
              </a:solidFill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b="1" dirty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>
              <a:cs typeface="B Nazanin" pitchFamily="2" charset="-78"/>
            </a:endParaRPr>
          </a:p>
        </p:txBody>
      </p:sp>
      <p:pic>
        <p:nvPicPr>
          <p:cNvPr id="1026" name="Picture 2" descr="C:\Users\nemoneh\Desktop\عکس 1 آموزش نرم افزا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5"/>
            <a:ext cx="7572428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069054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52400"/>
            <a:ext cx="8534400" cy="64770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228600"/>
            <a:ext cx="7895770" cy="6400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en-US" b="1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</a:rPr>
              <a:t>مرحله 5 : انتخاب گروه ؛  </a:t>
            </a:r>
            <a:r>
              <a:rPr lang="fa-IR" dirty="0" smtClean="0">
                <a:cs typeface="B Nazanin" pitchFamily="2" charset="-78"/>
              </a:rPr>
              <a:t>نام گروه ، استان ، شهر، روستا ، آدرس، نقشه نشان، برای ثبت گروه جدید یا تغییرات آدرس گروه و یا حذف گروه استفاده میشود.</a:t>
            </a:r>
            <a:endParaRPr lang="en-US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>
              <a:cs typeface="B Nazanin" pitchFamily="2" charset="-78"/>
            </a:endParaRPr>
          </a:p>
        </p:txBody>
      </p:sp>
      <p:pic>
        <p:nvPicPr>
          <p:cNvPr id="2051" name="Picture 3" descr="C:\Users\nemoneh\Desktop\767867896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8239125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176715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28171" y="45357"/>
            <a:ext cx="8153400" cy="11430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مرحله 6 : ایجاد گروه جدید :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1428736"/>
            <a:ext cx="8534400" cy="52578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799" y="1600200"/>
            <a:ext cx="7895771" cy="50292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800" b="1" dirty="0" smtClean="0">
                <a:solidFill>
                  <a:srgbClr val="FF0000"/>
                </a:solidFill>
                <a:cs typeface="B Zar" pitchFamily="2" charset="-78"/>
              </a:rPr>
              <a:t>6 – </a:t>
            </a:r>
            <a:r>
              <a:rPr lang="fa-IR" sz="1800" b="1" dirty="0" smtClean="0">
                <a:cs typeface="B Zar" pitchFamily="2" charset="-78"/>
              </a:rPr>
              <a:t>برای ایجاد یک گروه روی جدید کلیک کرده و اطلاعات گروه جدید را وارد میکنیم.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b="1" dirty="0" smtClean="0">
                <a:cs typeface="B Zar" pitchFamily="2" charset="-78"/>
              </a:rPr>
              <a:t>دقت داشته باشید کلیه فیلدهای اجباری که با ستاره قرمز رنگ هستند باید پر شود.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800" b="1" dirty="0" smtClean="0"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b="1" dirty="0" smtClean="0"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b="1" dirty="0" smtClean="0"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000" b="1" dirty="0" smtClean="0"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b="1" dirty="0">
              <a:cs typeface="B Zar" pitchFamily="2" charset="-78"/>
            </a:endParaRPr>
          </a:p>
        </p:txBody>
      </p:sp>
      <p:pic>
        <p:nvPicPr>
          <p:cNvPr id="3074" name="Picture 2" descr="C:\Users\nemoneh\Desktop\آموزش نرم افزار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742955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05121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1035</Words>
  <Application>Microsoft Office PowerPoint</Application>
  <PresentationFormat>On-screen Show (4:3)</PresentationFormat>
  <Paragraphs>350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Slide 1</vt:lpstr>
      <vt:lpstr>جزوه آموزشی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The Doors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VaHiD</dc:creator>
  <cp:lastModifiedBy>nemoneh</cp:lastModifiedBy>
  <cp:revision>264</cp:revision>
  <dcterms:created xsi:type="dcterms:W3CDTF">2010-12-24T19:45:56Z</dcterms:created>
  <dcterms:modified xsi:type="dcterms:W3CDTF">2020-09-17T14:19:53Z</dcterms:modified>
</cp:coreProperties>
</file>