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68" r:id="rId2"/>
  </p:sldMasterIdLst>
  <p:notesMasterIdLst>
    <p:notesMasterId r:id="rId30"/>
  </p:notesMasterIdLst>
  <p:sldIdLst>
    <p:sldId id="302" r:id="rId3"/>
    <p:sldId id="301" r:id="rId4"/>
    <p:sldId id="314" r:id="rId5"/>
    <p:sldId id="308" r:id="rId6"/>
    <p:sldId id="310" r:id="rId7"/>
    <p:sldId id="256" r:id="rId8"/>
    <p:sldId id="257" r:id="rId9"/>
    <p:sldId id="276" r:id="rId10"/>
    <p:sldId id="305" r:id="rId11"/>
    <p:sldId id="311" r:id="rId12"/>
    <p:sldId id="304" r:id="rId13"/>
    <p:sldId id="312" r:id="rId14"/>
    <p:sldId id="306" r:id="rId15"/>
    <p:sldId id="307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71" autoAdjust="0"/>
  </p:normalViewPr>
  <p:slideViewPr>
    <p:cSldViewPr>
      <p:cViewPr varScale="1">
        <p:scale>
          <a:sx n="74" d="100"/>
          <a:sy n="74" d="100"/>
        </p:scale>
        <p:origin x="4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79695-8353-457B-8628-5BC407A86140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5D3C0D-3479-4703-A3E7-9AB715C086C9}" type="slidenum">
              <a:rPr lang="fa-IR" smtClean="0"/>
              <a:pPr/>
              <a:t>‹#›</a:t>
            </a:fld>
            <a:endParaRPr lang="fa-I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FA2D3-4451-42E3-BE40-9D74ACA52B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28662" y="214300"/>
            <a:ext cx="7358114" cy="150018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spc="3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خداوند</a:t>
            </a:r>
            <a:endParaRPr lang="en-US" sz="3200" spc="3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 descr="I:\P  I  C\napic01\na-etelarasanu\newcomer_t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294" y="1860876"/>
            <a:ext cx="2395368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DSC044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1857364"/>
            <a:ext cx="5401056" cy="3599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a-IR" sz="3600" b="1" dirty="0" smtClean="0">
                <a:latin typeface="Arial" pitchFamily="34" charset="0"/>
                <a:cs typeface="Arial" pitchFamily="34" charset="0"/>
              </a:rPr>
              <a:t>قدرت  بیان</a:t>
            </a:r>
          </a:p>
          <a:p>
            <a:pPr algn="just">
              <a:lnSpc>
                <a:spcPct val="150000"/>
              </a:lnSpc>
              <a:buNone/>
            </a:pPr>
            <a:endParaRPr lang="fa-IR" sz="3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  قدرت بیان همان ارتباط کلامی و ارایه درست مطالب است که باعث جذب مخاطب می شود.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00098" y="500042"/>
            <a:ext cx="9069740" cy="5146956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sz="7000" b="1" dirty="0" smtClean="0">
                <a:latin typeface="Arial" pitchFamily="34" charset="0"/>
                <a:cs typeface="Arial" pitchFamily="34" charset="0"/>
              </a:rPr>
              <a:t>ارتباط كلامي 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خوب صحبت كنيم كاملاً متواضعانه.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ساده صحبت کنیم.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استفاده از لغات و جملات نشریات</a:t>
            </a:r>
            <a:r>
              <a:rPr lang="en-US" sz="3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NA</a:t>
            </a:r>
            <a:endParaRPr lang="fa-IR" sz="3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 ارتباط ، موقعي برقرار مي شود كه مخاطب پيام گوينده را دريافت كند. 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در صحبتهايمان تعجيل نمي كنيم، شمرده شمرده صحبت مي كنيم.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400" b="1" dirty="0" smtClean="0">
                <a:latin typeface="Arial" pitchFamily="34" charset="0"/>
                <a:cs typeface="Arial" pitchFamily="34" charset="0"/>
              </a:rPr>
              <a:t>به خاطر داشته باشيد با بالا و پايين بردن تن صدا  مي توانيد توجه افراد را به صحبتهايتان تشويق كنيد.</a:t>
            </a:r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sz="6000" b="1" dirty="0" smtClean="0">
                <a:latin typeface="Arial" pitchFamily="34" charset="0"/>
                <a:cs typeface="Arial" pitchFamily="34" charset="0"/>
              </a:rPr>
              <a:t>ارتباط غیر کلامی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نوع لباس پوشيدن مان و آرايش ظاهري مان بايد كاملاً متناسب پیام رسانی باشد.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 ارتباط چشمی.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dirty="0" smtClean="0">
                <a:cs typeface="Titr" pitchFamily="2" charset="-78"/>
              </a:rPr>
              <a:t>   </a:t>
            </a: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لبخند زدن.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>
                <a:cs typeface="Titr" pitchFamily="2" charset="-78"/>
              </a:rPr>
              <a:t> </a:t>
            </a: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حركت دست و بدن مي تواند به ما اين توانايي را بدهد تا بتوانيم نظر همه را به سوي خود جلب نماييم. </a:t>
            </a:r>
            <a:endParaRPr lang="fa-I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به همه طرف نگاه كنيم.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cs typeface="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5256102"/>
          </a:xfrm>
        </p:spPr>
        <p:txBody>
          <a:bodyPr/>
          <a:lstStyle/>
          <a:p>
            <a:pPr>
              <a:buClrTx/>
              <a:buNone/>
            </a:pPr>
            <a:r>
              <a:rPr lang="fa-IR" sz="3200" b="1" dirty="0" smtClean="0">
                <a:latin typeface="Arial" pitchFamily="34" charset="0"/>
                <a:cs typeface="Arial" pitchFamily="34" charset="0"/>
              </a:rPr>
              <a:t>تمرکز و انضباط فکری</a:t>
            </a:r>
          </a:p>
          <a:p>
            <a:pPr>
              <a:buClrTx/>
              <a:buNone/>
            </a:pPr>
            <a:endParaRPr lang="fa-IR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آرام بودن فکر و ذهن 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تمر کز بر روی مطالب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گرفتن ترازنامه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دعا کردن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تماس با راهنما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نکته برداری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q"/>
            </a:pP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71480"/>
            <a:ext cx="8183880" cy="5214974"/>
          </a:xfrm>
        </p:spPr>
        <p:txBody>
          <a:bodyPr/>
          <a:lstStyle/>
          <a:p>
            <a:pPr>
              <a:buNone/>
            </a:pPr>
            <a:r>
              <a:rPr lang="fa-IR" sz="3200" b="1" dirty="0" smtClean="0">
                <a:latin typeface="Arial" pitchFamily="34" charset="0"/>
                <a:cs typeface="Arial" pitchFamily="34" charset="0"/>
              </a:rPr>
              <a:t>اطلاعات و دانش روز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fa-I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fa-IR" dirty="0" smtClean="0"/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اطلاع از مشکلات روز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endParaRPr lang="fa-IR" sz="3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انجام خدمات در توان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شرکت در جلسات اداری گروه، هییت نمایندگان و ناحیه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پیگیری گزارش ها و مجله های تایید شده  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خواندن نشریات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673624"/>
            <a:ext cx="9929882" cy="2184268"/>
          </a:xfrm>
        </p:spPr>
        <p:txBody>
          <a:bodyPr>
            <a:normAutofit fontScale="70000" lnSpcReduction="20000"/>
          </a:bodyPr>
          <a:lstStyle/>
          <a:p>
            <a:pPr lvl="8">
              <a:buNone/>
            </a:pPr>
            <a:r>
              <a:rPr lang="fa-IR" sz="4300" dirty="0" smtClean="0"/>
              <a:t>فقط برای امروز :</a:t>
            </a:r>
          </a:p>
          <a:p>
            <a:pPr lvl="8">
              <a:buNone/>
            </a:pPr>
            <a:r>
              <a:rPr lang="fa-IR" sz="4300" dirty="0" smtClean="0"/>
              <a:t>سعی می کنم شنونده ای فعال باشم.</a:t>
            </a:r>
          </a:p>
          <a:p>
            <a:pPr lvl="8">
              <a:buNone/>
            </a:pPr>
            <a:r>
              <a:rPr lang="fa-IR" sz="4300" dirty="0" smtClean="0"/>
              <a:t>وقتی دیگران صحبت میکنند و وقتی با دیگران صحبت میکنم ،گوش دادن فعال را تمرین میکنم.</a:t>
            </a:r>
          </a:p>
          <a:p>
            <a:pPr lvl="8">
              <a:buNone/>
            </a:pPr>
            <a:r>
              <a:rPr lang="fa-IR" sz="2600" dirty="0" smtClean="0"/>
              <a:t>                                                                                         20مرداد             </a:t>
            </a:r>
            <a:r>
              <a:rPr lang="fa-IR" sz="1100" dirty="0" smtClean="0"/>
              <a:t> </a:t>
            </a:r>
            <a:r>
              <a:rPr lang="fa-IR" sz="2600" dirty="0" smtClean="0"/>
              <a:t> </a:t>
            </a:r>
            <a:endParaRPr lang="fa-IR" sz="1100" dirty="0"/>
          </a:p>
        </p:txBody>
      </p:sp>
      <p:pic>
        <p:nvPicPr>
          <p:cNvPr id="2051" name="Picture 3" descr="E:\h\na\لوگو وعکس\1\muskegon_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3143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4525963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en-US" sz="3200" b="1" dirty="0"/>
              <a:t>NA</a:t>
            </a:r>
            <a:r>
              <a:rPr lang="fa-IR" sz="3200" b="1" dirty="0"/>
              <a:t> در موردپاسخ به سوالات چه پیشنهاداتی به ما میکند؟</a:t>
            </a:r>
            <a:endParaRPr lang="en-US" sz="3200" b="1" dirty="0"/>
          </a:p>
          <a:p>
            <a:pPr algn="r" rtl="1"/>
            <a:r>
              <a:rPr lang="fa-IR" sz="2800" dirty="0"/>
              <a:t>صادقانه ودر چهار چوب قدم ها و سنت ها </a:t>
            </a:r>
            <a:endParaRPr lang="fa-IR" sz="2800" dirty="0" smtClean="0"/>
          </a:p>
          <a:p>
            <a:pPr algn="r" rtl="1"/>
            <a:r>
              <a:rPr lang="fa-IR" sz="2800" dirty="0" smtClean="0"/>
              <a:t>حرفه ای عمل نکردن</a:t>
            </a:r>
            <a:endParaRPr lang="en-US" sz="2800" dirty="0"/>
          </a:p>
          <a:p>
            <a:pPr algn="r" rtl="1"/>
            <a:r>
              <a:rPr lang="fa-IR" sz="2800" dirty="0"/>
              <a:t>خسارتی به فرد و گروه وارد نکند </a:t>
            </a:r>
            <a:endParaRPr lang="en-US" sz="2800" dirty="0"/>
          </a:p>
          <a:p>
            <a:pPr algn="r" rtl="1"/>
            <a:r>
              <a:rPr lang="fa-IR" sz="2800" dirty="0"/>
              <a:t>رعایت گمنامی </a:t>
            </a:r>
            <a:r>
              <a:rPr lang="fa-IR" sz="2800" dirty="0" smtClean="0"/>
              <a:t>خود و </a:t>
            </a:r>
            <a:r>
              <a:rPr lang="fa-IR" sz="2800" dirty="0"/>
              <a:t>دیگران </a:t>
            </a:r>
            <a:endParaRPr lang="en-US" sz="2800" dirty="0"/>
          </a:p>
          <a:p>
            <a:pPr algn="r" rtl="1"/>
            <a:r>
              <a:rPr lang="fa-IR" sz="2800" dirty="0"/>
              <a:t>صحبت نکردن </a:t>
            </a:r>
            <a:r>
              <a:rPr lang="fa-IR" sz="2800" dirty="0" smtClean="0"/>
              <a:t>درمورد مسائل سیاسی </a:t>
            </a:r>
            <a:r>
              <a:rPr lang="fa-IR" sz="2800" dirty="0"/>
              <a:t>، مذهب، </a:t>
            </a:r>
            <a:r>
              <a:rPr lang="fa-IR" sz="2800" dirty="0" smtClean="0"/>
              <a:t>روانشناسی ....</a:t>
            </a:r>
            <a:endParaRPr lang="en-US" sz="2800" dirty="0"/>
          </a:p>
          <a:p>
            <a:pPr algn="r" rtl="1"/>
            <a:r>
              <a:rPr lang="fa-IR" sz="2800" dirty="0"/>
              <a:t>درآن تجربه نیرو امید باشد </a:t>
            </a:r>
          </a:p>
          <a:p>
            <a:pPr algn="r" rtl="1"/>
            <a:r>
              <a:rPr lang="fa-IR" sz="2800" dirty="0" smtClean="0"/>
              <a:t>نام نبردن از </a:t>
            </a:r>
            <a:r>
              <a:rPr lang="en-US" sz="2800" dirty="0" smtClean="0"/>
              <a:t>NGO</a:t>
            </a:r>
            <a:r>
              <a:rPr lang="fa-IR" sz="2800" dirty="0" smtClean="0"/>
              <a:t> های دیگر واستفاده نکردن از نشریات آنها </a:t>
            </a:r>
            <a:endParaRPr lang="en-US" sz="2800" dirty="0" smtClean="0"/>
          </a:p>
          <a:p>
            <a:pPr algn="r" rtl="1"/>
            <a:r>
              <a:rPr lang="fa-IR" sz="2800" dirty="0" smtClean="0"/>
              <a:t>غلو </a:t>
            </a:r>
            <a:r>
              <a:rPr lang="fa-IR" sz="2800" dirty="0"/>
              <a:t>نکردن درمورد </a:t>
            </a:r>
            <a:r>
              <a:rPr lang="en-US" sz="2800" dirty="0"/>
              <a:t>NA  </a:t>
            </a:r>
          </a:p>
          <a:p>
            <a:pPr algn="r" rtl="1"/>
            <a:r>
              <a:rPr lang="fa-IR" sz="2800" dirty="0"/>
              <a:t>رعایت حد و مرز در مورد احساسات  شخصی  </a:t>
            </a:r>
            <a:endParaRPr lang="en-US" sz="2800" dirty="0"/>
          </a:p>
          <a:p>
            <a:pPr algn="r" rtl="1"/>
            <a:r>
              <a:rPr lang="fa-IR" sz="2800" dirty="0"/>
              <a:t>به کار نبردن الفاظ رکیک  </a:t>
            </a:r>
            <a:endParaRPr lang="en-US" sz="2800" dirty="0"/>
          </a:p>
          <a:p>
            <a:pPr algn="r" rtl="1"/>
            <a:r>
              <a:rPr lang="fa-IR" sz="2800" dirty="0"/>
              <a:t>عدم تفاوت میان نوع قدمها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58200" cy="6629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en-US" sz="4000" b="1" dirty="0"/>
              <a:t> </a:t>
            </a:r>
            <a:r>
              <a:rPr lang="fa-IR" sz="4800" dirty="0" smtClean="0">
                <a:latin typeface="Arial" pitchFamily="34" charset="0"/>
                <a:cs typeface="Arial" pitchFamily="34" charset="0"/>
              </a:rPr>
              <a:t>چگونه جواب اصولی بدهیم؟</a:t>
            </a:r>
            <a:r>
              <a:rPr lang="fa-IR" sz="4800" dirty="0" smtClean="0"/>
              <a:t>	</a:t>
            </a:r>
            <a:endParaRPr lang="en-US" sz="4800" b="1" dirty="0"/>
          </a:p>
          <a:p>
            <a:pPr algn="r" rtl="1"/>
            <a:r>
              <a:rPr lang="fa-IR" sz="4000" dirty="0"/>
              <a:t>ر</a:t>
            </a:r>
            <a:r>
              <a:rPr lang="fa-IR" sz="4000" dirty="0" smtClean="0"/>
              <a:t>عایت سنتها(8و10)  </a:t>
            </a:r>
            <a:r>
              <a:rPr lang="fa-IR" sz="4000" dirty="0"/>
              <a:t>		</a:t>
            </a:r>
            <a:endParaRPr lang="fa-IR" sz="4000" dirty="0" smtClean="0"/>
          </a:p>
          <a:p>
            <a:pPr algn="r" rtl="1"/>
            <a:r>
              <a:rPr lang="fa-IR" sz="4000" dirty="0" smtClean="0"/>
              <a:t>استفاده </a:t>
            </a:r>
            <a:r>
              <a:rPr lang="fa-IR" sz="4000" dirty="0"/>
              <a:t>نکردن از الفاظ رکیک </a:t>
            </a:r>
            <a:endParaRPr lang="en-US" sz="4000" dirty="0"/>
          </a:p>
          <a:p>
            <a:pPr algn="r" rtl="1"/>
            <a:r>
              <a:rPr lang="fa-IR" sz="4000" dirty="0" smtClean="0"/>
              <a:t>حامل </a:t>
            </a:r>
            <a:r>
              <a:rPr lang="fa-IR" sz="4000" dirty="0"/>
              <a:t>پیام </a:t>
            </a:r>
            <a:r>
              <a:rPr lang="fa-IR" sz="4000" dirty="0" smtClean="0"/>
              <a:t>باشد</a:t>
            </a:r>
          </a:p>
          <a:p>
            <a:pPr algn="r" rtl="1"/>
            <a:r>
              <a:rPr lang="fa-IR" sz="4000" dirty="0" smtClean="0"/>
              <a:t>نصیحت وارشاد نکنیم</a:t>
            </a:r>
          </a:p>
          <a:p>
            <a:pPr algn="r" rtl="1"/>
            <a:r>
              <a:rPr lang="fa-IR" sz="4000" dirty="0" smtClean="0"/>
              <a:t>رعایت گمنامی </a:t>
            </a:r>
            <a:endParaRPr lang="en-US" sz="4000" dirty="0"/>
          </a:p>
          <a:p>
            <a:pPr algn="r" rtl="1"/>
            <a:r>
              <a:rPr lang="fa-IR" sz="4000" dirty="0" smtClean="0"/>
              <a:t>وارد مسائل خارجی و </a:t>
            </a:r>
            <a:r>
              <a:rPr lang="fa-IR" sz="4000" dirty="0"/>
              <a:t>بحث بر‌انگیز نشویم </a:t>
            </a:r>
            <a:endParaRPr lang="en-US" sz="4000" dirty="0"/>
          </a:p>
          <a:p>
            <a:pPr algn="r" rtl="1"/>
            <a:r>
              <a:rPr lang="fa-IR" sz="4000" dirty="0" smtClean="0"/>
              <a:t>از </a:t>
            </a:r>
            <a:r>
              <a:rPr lang="fa-IR" sz="4000" dirty="0"/>
              <a:t>موضوع صحبت کردن وخارج نشدن </a:t>
            </a:r>
            <a:r>
              <a:rPr lang="fa-IR" sz="4000" dirty="0" smtClean="0"/>
              <a:t>ازآن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629400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 smtClean="0"/>
              <a:t>در چهارچوب اصول وبر گرفته از قدمها و سنتها</a:t>
            </a:r>
            <a:endParaRPr lang="en-US" sz="4000" dirty="0" smtClean="0"/>
          </a:p>
          <a:p>
            <a:pPr algn="r" rtl="1"/>
            <a:r>
              <a:rPr lang="fa-IR" sz="4000" dirty="0" smtClean="0"/>
              <a:t>رعايت وقت </a:t>
            </a:r>
            <a:endParaRPr lang="en-US" sz="4000" dirty="0" smtClean="0"/>
          </a:p>
          <a:p>
            <a:pPr algn="r" rtl="1"/>
            <a:r>
              <a:rPr lang="fa-IR" sz="4000" dirty="0" smtClean="0"/>
              <a:t>الگوی خوبی بودن </a:t>
            </a:r>
            <a:endParaRPr lang="en-US" sz="4000" dirty="0" smtClean="0"/>
          </a:p>
          <a:p>
            <a:pPr algn="r" rtl="1"/>
            <a:r>
              <a:rPr lang="fa-IR" sz="4000" dirty="0" smtClean="0"/>
              <a:t>جذابیت در گفتا</a:t>
            </a:r>
            <a:r>
              <a:rPr lang="ar-SA" sz="4000" dirty="0" smtClean="0"/>
              <a:t>ر</a:t>
            </a:r>
            <a:endParaRPr lang="fa-IR" sz="4000" dirty="0" smtClean="0"/>
          </a:p>
          <a:p>
            <a:pPr algn="r" rtl="1"/>
            <a:r>
              <a:rPr lang="fa-IR" sz="4000" dirty="0" smtClean="0"/>
              <a:t>نام نبردن از نوع ماده مصرفی </a:t>
            </a:r>
            <a:endParaRPr lang="en-US" sz="4000" dirty="0" smtClean="0"/>
          </a:p>
          <a:p>
            <a:pPr algn="r" rtl="1"/>
            <a:r>
              <a:rPr lang="fa-IR" sz="4000" dirty="0" smtClean="0"/>
              <a:t>به گفته یا نام و نوشته دیگران رجوع نکنیم </a:t>
            </a:r>
            <a:endParaRPr lang="en-US" sz="4000" dirty="0" smtClean="0"/>
          </a:p>
          <a:p>
            <a:pPr algn="r" rtl="1"/>
            <a:r>
              <a:rPr lang="fa-IR" sz="4000" dirty="0" smtClean="0"/>
              <a:t>گفتن اینکه این تجربه منه و تنهاترین راه نیست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 descr="E:\h\na\لوگو وعکس\1\pray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457200"/>
            <a:ext cx="8610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3200" b="1" dirty="0" smtClean="0">
                <a:solidFill>
                  <a:schemeClr val="bg1"/>
                </a:solidFill>
              </a:rPr>
              <a:t>با سئوالات غیر اصولی چه کنیم؟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sz="2800" b="1" dirty="0" smtClean="0">
                <a:solidFill>
                  <a:schemeClr val="bg1"/>
                </a:solidFill>
              </a:rPr>
              <a:t>تطبیق دادن با اصول </a:t>
            </a:r>
            <a:r>
              <a:rPr lang="en-US" sz="2800" b="1" dirty="0" smtClean="0">
                <a:solidFill>
                  <a:schemeClr val="bg1"/>
                </a:solidFill>
              </a:rPr>
              <a:t>NA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sz="2800" b="1" dirty="0" smtClean="0">
                <a:solidFill>
                  <a:schemeClr val="bg1"/>
                </a:solidFill>
              </a:rPr>
              <a:t>بدعتها غلط هستند ولی نواقص وجود دارند                          (شهوت رانی ، لذت جویی ،وابستگی،تنبلی و ...)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sz="2800" b="1" dirty="0" smtClean="0">
                <a:solidFill>
                  <a:schemeClr val="bg1"/>
                </a:solidFill>
              </a:rPr>
              <a:t>ذکر این مطلب که </a:t>
            </a:r>
            <a:r>
              <a:rPr lang="en-US" sz="2800" b="1" dirty="0" smtClean="0">
                <a:solidFill>
                  <a:schemeClr val="bg1"/>
                </a:solidFill>
              </a:rPr>
              <a:t>NA</a:t>
            </a:r>
            <a:r>
              <a:rPr lang="fa-IR" sz="2800" b="1" dirty="0" smtClean="0">
                <a:solidFill>
                  <a:schemeClr val="bg1"/>
                </a:solidFill>
              </a:rPr>
              <a:t> فقط در مورد بیماری اعتیاد و بهبودی است 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sz="2800" b="1" dirty="0" smtClean="0">
                <a:solidFill>
                  <a:schemeClr val="bg1"/>
                </a:solidFill>
              </a:rPr>
              <a:t>اشاره به سنت8 و10روانشناس ،مشاوره ومسائل خارجی .....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4346" y="-928718"/>
            <a:ext cx="9144000" cy="1295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واژه هائی که هیچ ارتباطی به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fa-I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ندارد.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286127" y="1568451"/>
            <a:ext cx="2717518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غـول یک ، غول دو    غـول سـه  </a:t>
            </a:r>
            <a:r>
              <a:rPr lang="fa-I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  ...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286127" y="2700339"/>
            <a:ext cx="2717518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سـلام بـه پـاکـی ها ودلهـای پاکتـون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6286127" y="3838576"/>
            <a:ext cx="2717518" cy="944563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خــدای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NA</a:t>
            </a:r>
            <a:endParaRPr 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286127" y="4899026"/>
            <a:ext cx="2717518" cy="8985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متولد کمپ فلان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6286127" y="5943600"/>
            <a:ext cx="2717518" cy="801688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آقـا جــون !!!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3277447" y="1571625"/>
            <a:ext cx="2719011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صاحبش اومد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277447" y="2703514"/>
            <a:ext cx="2719011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بنیانگذار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3277447" y="3843339"/>
            <a:ext cx="2719011" cy="94297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قدمهای قدیمی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277447" y="4902201"/>
            <a:ext cx="2719011" cy="8985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مـذهب کار نکرد !!!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277447" y="5948363"/>
            <a:ext cx="2719011" cy="8001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حـرم جواب نداد !!!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215012" y="1571625"/>
            <a:ext cx="2717518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قبــول باشـه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215012" y="2703514"/>
            <a:ext cx="2717518" cy="10001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قــدم جهــانی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215012" y="3843339"/>
            <a:ext cx="2717518" cy="94297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جلسه سطل زباله ست  هرچی میخوای بگو !!!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41889" y="4918076"/>
            <a:ext cx="2717518" cy="898525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کعبـة عشـق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215012" y="5948363"/>
            <a:ext cx="2717518" cy="8001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مباحثات روانشناسی (کودک درون)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492500" y="508000"/>
            <a:ext cx="5397500" cy="806450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197" tIns="38098" rIns="76197" bIns="38098">
            <a:normAutofit/>
          </a:bodyPr>
          <a:lstStyle/>
          <a:p>
            <a:pPr algn="ctr" rtl="1" eaLnBrk="1" hangingPunct="1"/>
            <a:r>
              <a:rPr lang="fa-IR" sz="3300" dirty="0" smtClean="0">
                <a:solidFill>
                  <a:schemeClr val="bg1"/>
                </a:solidFill>
              </a:rPr>
              <a:t>بیانیه رویای خدمات جهانی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4500"/>
            <a:ext cx="8610600" cy="4991100"/>
          </a:xfrm>
        </p:spPr>
        <p:txBody>
          <a:bodyPr lIns="76197" tIns="38098" rIns="76197" bIns="38098">
            <a:normAutofit fontScale="77500" lnSpcReduction="20000"/>
          </a:bodyPr>
          <a:lstStyle/>
          <a:p>
            <a:pPr marL="274309" indent="-274309" algn="just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fa-I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همه تلاش های کنفرانس خدمات جهانی انجمن معتادان گمنام الهام گرفته از هدف اصلی گروه هایی است که ما به آنها خدمت می کنیم.</a:t>
            </a:r>
          </a:p>
          <a:p>
            <a:pPr marL="274309" indent="-274309" algn="ctr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fa-IR" sz="2900" b="1" dirty="0" smtClean="0">
                <a:solidFill>
                  <a:srgbClr val="D055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رویای ما این است که روزی :</a:t>
            </a:r>
          </a:p>
          <a:p>
            <a:pPr marL="274309" indent="-274309" algn="just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معتادی در دنیا فرصت تجربه کردن پیام ما را به زبان و فرهنگ خود داشته باشد و مجال یافتن راه جدیدی برای زندگی را پیدا کند .</a:t>
            </a:r>
          </a:p>
          <a:p>
            <a:pPr marL="274309" indent="-274309" algn="just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انجمن معتادان گمنام ، انجمنی شناخته شده و قابل احترام در دنیا باشد که برنامه بهبودی اش جاودانه و ماندگار خواهد بود .</a:t>
            </a:r>
          </a:p>
          <a:p>
            <a:pPr marL="274309" indent="-274309" algn="just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آرزوی بزرگ متعالی و مشترک ما، راهمان را مشخص می کند و رویای ما مرجع و معیارمان می باشد که الهام بخش کلیه اقدامات ماست . صداقت ، ایمان و نیت خیر، اساس ایده آل های ما می باشد . در کلیه تلاش های خدماتی خود، ما به راهنمایی نیروی برتر و مهربان خود اتکا می کنیم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INDEX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838" y="127000"/>
            <a:ext cx="3189162" cy="1651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77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sz="4000" b="1" dirty="0" smtClean="0"/>
              <a:t>چطور کوتاه و گویا جوابمان را برسانیم؟</a:t>
            </a:r>
            <a:endParaRPr lang="en-US" sz="4000" b="1" dirty="0" smtClean="0"/>
          </a:p>
          <a:p>
            <a:pPr algn="r" rtl="1">
              <a:buNone/>
            </a:pPr>
            <a:endParaRPr lang="fa-IR" sz="4000" b="1" dirty="0" smtClean="0"/>
          </a:p>
          <a:p>
            <a:pPr algn="r" rtl="1"/>
            <a:r>
              <a:rPr lang="fa-IR" sz="4200" dirty="0" smtClean="0"/>
              <a:t>نکته برداری </a:t>
            </a:r>
            <a:endParaRPr lang="en-US" sz="4200" dirty="0" smtClean="0"/>
          </a:p>
          <a:p>
            <a:pPr algn="r" rtl="1"/>
            <a:r>
              <a:rPr lang="fa-IR" sz="4200" dirty="0" smtClean="0"/>
              <a:t>کمی در مورد آن فکر کنیم</a:t>
            </a:r>
          </a:p>
          <a:p>
            <a:pPr algn="r" rtl="1"/>
            <a:r>
              <a:rPr lang="fa-IR" sz="4200" dirty="0" smtClean="0"/>
              <a:t>استفاده از نكات كليدي</a:t>
            </a:r>
          </a:p>
          <a:p>
            <a:pPr algn="r" rtl="1"/>
            <a:r>
              <a:rPr lang="fa-IR" sz="4200" dirty="0" smtClean="0"/>
              <a:t>بكار بردن كلام ساده</a:t>
            </a:r>
          </a:p>
          <a:p>
            <a:pPr algn="r" rtl="1"/>
            <a:r>
              <a:rPr lang="fa-IR" sz="4200" dirty="0" smtClean="0"/>
              <a:t>مثال زدن</a:t>
            </a:r>
          </a:p>
          <a:p>
            <a:pPr algn="r" rtl="1"/>
            <a:r>
              <a:rPr lang="fa-IR" sz="4200" dirty="0" smtClean="0"/>
              <a:t>ذكر تجربه شخصي</a:t>
            </a:r>
          </a:p>
          <a:p>
            <a:pPr algn="r" rtl="1">
              <a:buNone/>
            </a:pPr>
            <a:r>
              <a:rPr lang="fa-IR" sz="4000" dirty="0" smtClean="0"/>
              <a:t>و...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686800" cy="6705600"/>
          </a:xfrm>
        </p:spPr>
        <p:txBody>
          <a:bodyPr>
            <a:noAutofit/>
          </a:bodyPr>
          <a:lstStyle/>
          <a:p>
            <a:pPr algn="r" rtl="1">
              <a:lnSpc>
                <a:spcPct val="120000"/>
              </a:lnSpc>
              <a:buNone/>
            </a:pPr>
            <a:r>
              <a:rPr lang="fa-IR" sz="2800" b="1" dirty="0" smtClean="0"/>
              <a:t>سنت دهم به چه چیزهایی اشاره میکند که در پاسخگویی به سوالات موثراست؟  </a:t>
            </a:r>
            <a:endParaRPr lang="en-US" sz="2800" b="1" dirty="0" smtClean="0"/>
          </a:p>
          <a:p>
            <a:pPr algn="r" rtl="1">
              <a:lnSpc>
                <a:spcPct val="120000"/>
              </a:lnSpc>
            </a:pPr>
            <a:r>
              <a:rPr lang="en-US" sz="2800" dirty="0" smtClean="0"/>
              <a:t>NA </a:t>
            </a:r>
            <a:r>
              <a:rPr lang="fa-IR" sz="2800" dirty="0" smtClean="0"/>
              <a:t>هیچ عقیده ای در مورد موضوعات خارجی ندارد  (درمان و سم زدایی ، مؤسسات بازپروری، انجمن های دیگر، روند قانون )</a:t>
            </a:r>
            <a:endParaRPr lang="en-US" sz="2800" dirty="0" smtClean="0"/>
          </a:p>
          <a:p>
            <a:pPr algn="r" rtl="1">
              <a:lnSpc>
                <a:spcPct val="120000"/>
              </a:lnSpc>
            </a:pPr>
            <a:r>
              <a:rPr lang="fa-IR" sz="2800" dirty="0" smtClean="0"/>
              <a:t>خنثی بودن </a:t>
            </a:r>
            <a:r>
              <a:rPr lang="en-US" sz="2800" dirty="0" smtClean="0"/>
              <a:t>NA</a:t>
            </a:r>
            <a:r>
              <a:rPr lang="fa-IR" sz="2800" dirty="0" smtClean="0"/>
              <a:t> از طریق (ابراز عقیده نکردن ، جلوگیری و اجتناب از بحث های خارجی توجه به عقاید دیگران ، خود داری از پا فشاری برنظر خود)</a:t>
            </a:r>
            <a:endParaRPr lang="en-US" sz="2800" dirty="0" smtClean="0"/>
          </a:p>
          <a:p>
            <a:pPr algn="r" rtl="1"/>
            <a:r>
              <a:rPr lang="fa-IR" sz="2800" dirty="0" smtClean="0"/>
              <a:t>حفظ بی طرفی و بی نظری خود و مراقبت از حرف زدن </a:t>
            </a:r>
            <a:endParaRPr lang="en-US" sz="2800" dirty="0" smtClean="0"/>
          </a:p>
          <a:p>
            <a:pPr algn="r" rtl="1"/>
            <a:r>
              <a:rPr lang="fa-IR" sz="2800" dirty="0" smtClean="0"/>
              <a:t>ادعا نکردن در مورد اینکه ما تنها جواب اعتیاد را می دانیم</a:t>
            </a:r>
            <a:endParaRPr lang="en-US" sz="2800" dirty="0" smtClean="0"/>
          </a:p>
          <a:p>
            <a:pPr algn="r" rtl="1"/>
            <a:r>
              <a:rPr lang="fa-IR" sz="2800" dirty="0" smtClean="0"/>
              <a:t>نه تأیید کردن و نه رد کردن و یا عیب جویی از دیگران</a:t>
            </a:r>
            <a:endParaRPr lang="en-US" sz="2800" dirty="0" smtClean="0"/>
          </a:p>
          <a:p>
            <a:pPr algn="r" rtl="1"/>
            <a:r>
              <a:rPr lang="fa-IR" sz="2800" dirty="0" smtClean="0"/>
              <a:t>دخالت نکردن در مورد مشکلات و مسائل دنیا</a:t>
            </a:r>
            <a:endParaRPr lang="en-US" sz="2800" dirty="0" smtClean="0"/>
          </a:p>
          <a:p>
            <a:pPr algn="r" rtl="1"/>
            <a:r>
              <a:rPr lang="fa-IR" sz="2800" dirty="0" smtClean="0"/>
              <a:t>صحبت ساده در مورد برنامه </a:t>
            </a:r>
            <a:r>
              <a:rPr lang="en-US" sz="2800" dirty="0" smtClean="0"/>
              <a:t>NA</a:t>
            </a:r>
          </a:p>
          <a:p>
            <a:pPr algn="r" rtl="1">
              <a:lnSpc>
                <a:spcPct val="120000"/>
              </a:lnSpc>
            </a:pPr>
            <a:endParaRPr lang="en-US" sz="2800" dirty="0" smtClean="0"/>
          </a:p>
          <a:p>
            <a:pPr algn="r" rtl="1">
              <a:lnSpc>
                <a:spcPct val="120000"/>
              </a:lnSpc>
              <a:buNone/>
            </a:pPr>
            <a:r>
              <a:rPr lang="fa-IR" sz="2800" dirty="0" smtClean="0"/>
              <a:t>     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a-IR" sz="4000" b="1" dirty="0" smtClean="0"/>
              <a:t>نحوه به کارگیری اصول روحانی سنت دهم</a:t>
            </a:r>
            <a:endParaRPr lang="en-US" sz="4000" b="1" dirty="0" smtClean="0"/>
          </a:p>
          <a:p>
            <a:pPr algn="r" rtl="1"/>
            <a:r>
              <a:rPr lang="fa-IR" sz="3600" dirty="0" smtClean="0"/>
              <a:t>اتحاد:							     عدم ابراز عقیده در مورد مسائل خارجی</a:t>
            </a:r>
            <a:endParaRPr lang="en-US" sz="3600" dirty="0" smtClean="0"/>
          </a:p>
          <a:p>
            <a:pPr algn="r" rtl="1"/>
            <a:r>
              <a:rPr lang="fa-IR" sz="3600" dirty="0" smtClean="0"/>
              <a:t>مسئولیت:							   ایجاد محیط و جو برای  سخن گفتن ما درمورد </a:t>
            </a:r>
            <a:r>
              <a:rPr lang="en-US" sz="3600" dirty="0" smtClean="0"/>
              <a:t>NA</a:t>
            </a:r>
          </a:p>
          <a:p>
            <a:pPr algn="r" rtl="1"/>
            <a:r>
              <a:rPr lang="fa-IR" sz="3600" dirty="0" smtClean="0"/>
              <a:t>تواضع:							      ادعا نمی کنیم جواب تمام اشکالات دنیا را داریم</a:t>
            </a:r>
            <a:endParaRPr lang="en-US" sz="3600" dirty="0" smtClean="0"/>
          </a:p>
          <a:p>
            <a:pPr algn="r" rtl="1"/>
            <a:r>
              <a:rPr lang="fa-IR" sz="3600" dirty="0" smtClean="0"/>
              <a:t>گمنامی: 							     ساده صحبت کردن و حفظ هدف اصلی  </a:t>
            </a:r>
            <a:r>
              <a:rPr lang="en-US" sz="3600" dirty="0" smtClean="0"/>
              <a:t>NA</a:t>
            </a:r>
            <a:endParaRPr lang="en-US" sz="3200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839200" cy="66294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sz="3200" b="1" dirty="0" smtClean="0"/>
              <a:t>سنت هشتم</a:t>
            </a:r>
            <a:r>
              <a:rPr lang="fa-IR" sz="3200" b="1" dirty="0" smtClean="0"/>
              <a:t> به چه چیزهایی اشاره میکند که در پاسخگویی به سوالات موثراست؟ </a:t>
            </a:r>
            <a:endParaRPr lang="en-US" sz="3200" b="1" dirty="0" smtClean="0"/>
          </a:p>
          <a:p>
            <a:pPr algn="r" rtl="1">
              <a:buNone/>
            </a:pPr>
            <a:r>
              <a:rPr lang="ar-SA" sz="2800" dirty="0" smtClean="0"/>
              <a:t>معتادان گمنام با بیماری اعتیاد کاملا غیر حرفه ای برخورد می کنند.</a:t>
            </a:r>
            <a:endParaRPr lang="en-US" sz="2800" dirty="0" smtClean="0"/>
          </a:p>
          <a:p>
            <a:pPr algn="r" rtl="1">
              <a:buNone/>
            </a:pPr>
            <a:r>
              <a:rPr lang="ar-SA" sz="2800" dirty="0" smtClean="0"/>
              <a:t>ما بیمارستان،مر</a:t>
            </a:r>
            <a:r>
              <a:rPr lang="fa-IR" sz="2800" dirty="0" smtClean="0"/>
              <a:t>ا</a:t>
            </a:r>
            <a:r>
              <a:rPr lang="ar-SA" sz="2800" dirty="0" smtClean="0"/>
              <a:t>کز درمانی ، کلینیک سر پائی ویا تسهیلات مرتبط به سازمانهای حرفه ای نداریم.</a:t>
            </a: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روش </a:t>
            </a:r>
            <a:r>
              <a:rPr lang="en-US" sz="2800" dirty="0" smtClean="0"/>
              <a:t>NA</a:t>
            </a:r>
            <a:r>
              <a:rPr lang="fa-IR" sz="2800" dirty="0" smtClean="0"/>
              <a:t> چیست؟</a:t>
            </a:r>
            <a:endParaRPr lang="en-US" sz="2800" dirty="0" smtClean="0"/>
          </a:p>
          <a:p>
            <a:pPr algn="r" rtl="1">
              <a:buNone/>
            </a:pPr>
            <a:r>
              <a:rPr lang="fa-IR" sz="2800" dirty="0" smtClean="0"/>
              <a:t>    بهبودی از طریق کمک یک معتاد به معتاد دیگر، تجربه های گوناگون اعضابرای بهبودی و رهایی ازاعتیادفعال</a:t>
            </a:r>
          </a:p>
          <a:p>
            <a:pPr algn="r" rtl="1">
              <a:buNone/>
            </a:pPr>
            <a:r>
              <a:rPr lang="fa-IR" sz="2800" dirty="0" smtClean="0"/>
              <a:t>   </a:t>
            </a:r>
            <a:r>
              <a:rPr lang="ar-SA" sz="2800" dirty="0" smtClean="0"/>
              <a:t>به تشخیص حال کسی نمی پردازیم وبهبودی ویا چگونگی پیشرفت بیماری اعضای خود را پیگیری نمی کنیم .</a:t>
            </a:r>
            <a:endParaRPr lang="en-US" sz="2800" dirty="0" smtClean="0"/>
          </a:p>
          <a:p>
            <a:pPr algn="r" rtl="1">
              <a:buNone/>
            </a:pPr>
            <a:r>
              <a:rPr lang="fa-IR" sz="2800" dirty="0" smtClean="0"/>
              <a:t>    </a:t>
            </a:r>
            <a:r>
              <a:rPr lang="ar-SA" sz="2800" dirty="0" smtClean="0"/>
              <a:t>در حقیقت مریض نداریم وفقط عضو می پذیریم.</a:t>
            </a:r>
            <a:endParaRPr lang="en-US" sz="2800" dirty="0" smtClean="0"/>
          </a:p>
          <a:p>
            <a:pPr algn="r" rtl="1">
              <a:buNone/>
            </a:pPr>
            <a:r>
              <a:rPr lang="fa-IR" sz="2800" dirty="0" smtClean="0"/>
              <a:t>   </a:t>
            </a:r>
            <a:r>
              <a:rPr lang="ar-SA" sz="2800" dirty="0" smtClean="0"/>
              <a:t>گروههای ما خدمات حرفه</a:t>
            </a:r>
            <a:r>
              <a:rPr lang="fa-IR" sz="2800" dirty="0" smtClean="0"/>
              <a:t> </a:t>
            </a:r>
            <a:r>
              <a:rPr lang="ar-SA" sz="2800" dirty="0" smtClean="0"/>
              <a:t>ای</a:t>
            </a:r>
            <a:r>
              <a:rPr lang="fa-IR" sz="2800" dirty="0" smtClean="0"/>
              <a:t>،</a:t>
            </a:r>
            <a:r>
              <a:rPr lang="ar-SA" sz="2800" dirty="0" smtClean="0"/>
              <a:t> درمانی ، طبی ، قانونی یا روان درمانی ارائه نمی دهند .</a:t>
            </a:r>
            <a:endParaRPr lang="fa-IR" sz="2800" dirty="0" smtClean="0"/>
          </a:p>
          <a:p>
            <a:pPr algn="r" rtl="1">
              <a:buNone/>
            </a:pPr>
            <a:r>
              <a:rPr lang="fa-IR" sz="2800" dirty="0" smtClean="0"/>
              <a:t>اینکه ما چه انجمنی هستیم؟</a:t>
            </a:r>
            <a:endParaRPr lang="en-US" sz="2800" dirty="0" smtClean="0"/>
          </a:p>
          <a:p>
            <a:pPr algn="r" rtl="1">
              <a:buNone/>
            </a:pPr>
            <a:r>
              <a:rPr lang="fa-IR" sz="2800" dirty="0" smtClean="0"/>
              <a:t>   </a:t>
            </a:r>
            <a:r>
              <a:rPr lang="ar-SA" sz="2800" dirty="0" smtClean="0"/>
              <a:t>ما صرفا انجمنی هستیم </a:t>
            </a:r>
            <a:r>
              <a:rPr lang="fa-IR" sz="2800" dirty="0" smtClean="0"/>
              <a:t>که </a:t>
            </a:r>
            <a:r>
              <a:rPr lang="ar-SA" sz="2800" dirty="0" smtClean="0"/>
              <a:t>ازمعتادان تشکیل یافته وبه طور منظم گرد هم جمع می شویم تا به پاک ماندن یکدیگر از طریق تجارب همدیگر کمک کنیم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1722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a-IR" sz="4000" b="1" dirty="0" smtClean="0"/>
              <a:t>نحوه به کارگیری اصول روحانی سنت هشتم</a:t>
            </a:r>
            <a:r>
              <a:rPr lang="en-US" sz="4000" b="1" dirty="0" smtClean="0"/>
              <a:t> </a:t>
            </a:r>
          </a:p>
          <a:p>
            <a:pPr algn="r" rtl="1"/>
            <a:r>
              <a:rPr lang="fa-IR" sz="3200" dirty="0" smtClean="0"/>
              <a:t> تواضع:</a:t>
            </a:r>
            <a:endParaRPr lang="en-US" sz="3200" dirty="0" smtClean="0"/>
          </a:p>
          <a:p>
            <a:pPr algn="r" rtl="1">
              <a:buNone/>
            </a:pPr>
            <a:r>
              <a:rPr lang="fa-IR" sz="3200" dirty="0" smtClean="0"/>
              <a:t> تظاهر به چیزی بیشتر یا کمتر از آنچه هستیم نکنیم</a:t>
            </a:r>
            <a:endParaRPr lang="en-US" sz="3200" dirty="0" smtClean="0"/>
          </a:p>
          <a:p>
            <a:pPr algn="r" rtl="1"/>
            <a:r>
              <a:rPr lang="fa-IR" sz="3200" dirty="0" smtClean="0"/>
              <a:t> دور اندیشی: </a:t>
            </a:r>
            <a:endParaRPr lang="en-US" sz="3200" dirty="0" smtClean="0"/>
          </a:p>
          <a:p>
            <a:pPr algn="r" rtl="1">
              <a:buNone/>
            </a:pPr>
            <a:r>
              <a:rPr lang="fa-IR" sz="3200" dirty="0" smtClean="0"/>
              <a:t>توجه به تفاوت بین کارهایی که خود اعضاء می توانند انجام دهند و کارهای دیگری که متخصص احتیاج دارند</a:t>
            </a:r>
            <a:endParaRPr lang="en-US" sz="3200" dirty="0" smtClean="0"/>
          </a:p>
          <a:p>
            <a:pPr algn="r" rtl="1"/>
            <a:r>
              <a:rPr lang="fa-IR" sz="3200" dirty="0" smtClean="0"/>
              <a:t> گمنامی:</a:t>
            </a:r>
            <a:endParaRPr lang="en-US" sz="3200" dirty="0" smtClean="0"/>
          </a:p>
          <a:p>
            <a:pPr algn="r" rtl="1">
              <a:buNone/>
            </a:pPr>
            <a:r>
              <a:rPr lang="fa-IR" sz="3200" dirty="0" smtClean="0"/>
              <a:t> </a:t>
            </a:r>
            <a:r>
              <a:rPr lang="en-US" sz="3200" dirty="0" smtClean="0"/>
              <a:t>NA</a:t>
            </a:r>
            <a:r>
              <a:rPr lang="fa-IR" sz="3200" dirty="0" smtClean="0"/>
              <a:t> متخصص تأیید شده ندارد،اعضاء متخصص بهبودی خودشان هستند</a:t>
            </a:r>
            <a:endParaRPr lang="en-US" sz="3200" dirty="0" smtClean="0"/>
          </a:p>
          <a:p>
            <a:pPr algn="r" rtl="1"/>
            <a:r>
              <a:rPr lang="fa-IR" sz="3200" dirty="0" smtClean="0"/>
              <a:t> درستی:</a:t>
            </a:r>
            <a:endParaRPr lang="en-US" sz="3200" dirty="0" smtClean="0"/>
          </a:p>
          <a:p>
            <a:pPr algn="r" rtl="1">
              <a:buNone/>
            </a:pPr>
            <a:r>
              <a:rPr lang="fa-IR" sz="3200" dirty="0" smtClean="0"/>
              <a:t> رعایت مهم اصل برنامه «رساندن پیام» یعنی هویت </a:t>
            </a:r>
            <a:r>
              <a:rPr lang="en-US" sz="3200" dirty="0" smtClean="0"/>
              <a:t>NA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904656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fa-IR" sz="3200" b="1" dirty="0" smtClean="0"/>
              <a:t>چرا ابراز عقیده ممکن است ما را از هدف اصلی منحرف نماید؟ </a:t>
            </a:r>
            <a:endParaRPr lang="en-US" sz="3200" b="1" dirty="0" smtClean="0"/>
          </a:p>
          <a:p>
            <a:pPr lvl="0" algn="r" rtl="1">
              <a:buNone/>
            </a:pPr>
            <a:r>
              <a:rPr lang="fa-IR" sz="3600" dirty="0" smtClean="0"/>
              <a:t>  چون باابراز عقیده شخصی، خودمحوری و غرور شخص زیاد می‌شود و هدف اصلی گم می‌گردد. </a:t>
            </a:r>
          </a:p>
          <a:p>
            <a:pPr lvl="0" algn="r" rtl="1">
              <a:buNone/>
            </a:pPr>
            <a:r>
              <a:rPr lang="fa-IR" sz="3600" dirty="0" smtClean="0"/>
              <a:t>   به علت عدم آگاهی و درک این دو سنت (8و10)و گرفتن خدمت   برای پیام‌رسانی از عقیده شخصی استفاده کرده و هدف را وارونه جلوه داده وبجای معرفی اصول خود را معرفی میکنیم.</a:t>
            </a:r>
          </a:p>
          <a:p>
            <a:pPr algn="r" rtl="1">
              <a:buNone/>
            </a:pPr>
            <a:r>
              <a:rPr lang="fa-IR" sz="2800" b="1" dirty="0" smtClean="0"/>
              <a:t>ما به خاطر بقای خودمان عقیده‌ای در مورد مسائل خارجی نداریم یعنی چه؟ </a:t>
            </a:r>
            <a:endParaRPr lang="en-US" sz="2800" b="1" dirty="0" smtClean="0"/>
          </a:p>
          <a:p>
            <a:pPr lvl="0" algn="r" rtl="1">
              <a:buNone/>
            </a:pPr>
            <a:r>
              <a:rPr lang="fa-IR" sz="3600" dirty="0" smtClean="0"/>
              <a:t>  مسائل خارجی باعث می‌شود ما به حاشیه کشیده شویم و از هدف اصلی دور شویم و با تشنج اتحاد گروه‌ها بهم بخورد. </a:t>
            </a:r>
            <a:endParaRPr lang="en-US" sz="3600" dirty="0" smtClean="0"/>
          </a:p>
          <a:p>
            <a:pPr algn="r" rtl="1">
              <a:buNone/>
            </a:pPr>
            <a:r>
              <a:rPr lang="fa-IR" sz="3600" dirty="0" smtClean="0"/>
              <a:t>  با بقای انجمن پیام به معتادی که در عذاب است خواهد رسید.</a:t>
            </a:r>
            <a:endParaRPr lang="en-US" sz="3600" dirty="0" smtClean="0"/>
          </a:p>
          <a:p>
            <a:pPr algn="r" rtl="1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228600"/>
            <a:ext cx="9448800" cy="63246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sz="6000" b="1" dirty="0" smtClean="0"/>
              <a:t>آیا </a:t>
            </a:r>
            <a:r>
              <a:rPr lang="fa-IR" sz="4800" b="1" dirty="0" smtClean="0"/>
              <a:t>میدانید</a:t>
            </a:r>
            <a:r>
              <a:rPr lang="fa-IR" sz="6000" b="1" dirty="0" smtClean="0"/>
              <a:t> ؟</a:t>
            </a:r>
            <a:r>
              <a:rPr lang="fa-IR" sz="4000" b="1" dirty="0" smtClean="0">
                <a:latin typeface="F_naght" pitchFamily="2" charset="0"/>
              </a:rPr>
              <a:t>.....</a:t>
            </a:r>
            <a:endParaRPr lang="fa-IR" sz="2400" b="1" dirty="0" smtClean="0">
              <a:latin typeface="F_naght" pitchFamily="2" charset="0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4000" dirty="0" smtClean="0"/>
              <a:t>تاريخچه </a:t>
            </a:r>
            <a:r>
              <a:rPr lang="en-US" sz="4000" dirty="0" smtClean="0"/>
              <a:t>NA</a:t>
            </a:r>
            <a:r>
              <a:rPr lang="fa-IR" sz="4000" dirty="0" smtClean="0"/>
              <a:t> درايران و جهان چیست.</a:t>
            </a:r>
            <a:endParaRPr lang="fa-IR" sz="14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sz="4000" dirty="0" smtClean="0"/>
              <a:t>هدف برنامه چیست.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4000" dirty="0" smtClean="0"/>
              <a:t>برنامه معتادان گمنام چگونه در دسترس میباشد.</a:t>
            </a:r>
            <a:r>
              <a:rPr lang="fa-IR" sz="1400" dirty="0" smtClean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4000" dirty="0" smtClean="0"/>
              <a:t> ابزارهاي برنامه چیست.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3600" dirty="0" smtClean="0"/>
              <a:t> پمفلت برنامه معتادان گمنام چيست حاوی چه </a:t>
            </a:r>
            <a:r>
              <a:rPr lang="fa-IR" sz="3500" dirty="0" smtClean="0"/>
              <a:t>مطالبی</a:t>
            </a:r>
            <a:r>
              <a:rPr lang="fa-IR" sz="3600" dirty="0" smtClean="0"/>
              <a:t> است.</a:t>
            </a:r>
            <a:endParaRPr lang="fa-IR" sz="12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sz="3600" dirty="0" smtClean="0"/>
              <a:t>اينكه كي هستيم، چي هستيم و چكار مي‌كنيم.</a:t>
            </a:r>
            <a:endParaRPr lang="en-US" sz="1200" dirty="0" smtClean="0"/>
          </a:p>
          <a:p>
            <a:pPr algn="r" rtl="1">
              <a:buNone/>
            </a:pPr>
            <a:endParaRPr lang="fa-I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68952" cy="61926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428604"/>
            <a:ext cx="828680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26" name="Picture 2" descr="E:\h\na\لوگو وعکس\1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3714776" cy="293726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latin typeface="0 Homa"/>
                <a:ea typeface="Calibri"/>
                <a:cs typeface="Arial"/>
              </a:rPr>
              <a:t>هدف کمیته کارگاهها از برگزاری کارگاه آموزش سخنران و پنل:</a:t>
            </a:r>
          </a:p>
          <a:p>
            <a:pPr algn="ctr"/>
            <a:endParaRPr lang="fa-IR" dirty="0" smtClean="0">
              <a:latin typeface="0 Homa"/>
              <a:cs typeface="Arial"/>
            </a:endParaRPr>
          </a:p>
          <a:p>
            <a:pPr algn="ctr">
              <a:buNone/>
            </a:pPr>
            <a:endParaRPr lang="fa-IR" dirty="0" smtClean="0"/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ea typeface="Calibri" pitchFamily="34" charset="0"/>
                <a:cs typeface="Arial" pitchFamily="34" charset="0"/>
              </a:rPr>
              <a:t>پرورش خدمتگزار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ea typeface="Calibri" pitchFamily="34" charset="0"/>
                <a:cs typeface="Arial" pitchFamily="34" charset="0"/>
              </a:rPr>
              <a:t>بوجود آوردن زمینه اصل چرخش در خدمات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ea typeface="Calibri" pitchFamily="34" charset="0"/>
                <a:cs typeface="Arial" pitchFamily="34" charset="0"/>
              </a:rPr>
              <a:t>ارتقاء سطح کیفی خدمات در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B Zar"/>
              </a:rPr>
              <a:t>NA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ea typeface="Calibri" pitchFamily="34" charset="0"/>
                <a:cs typeface="Arial" pitchFamily="34" charset="0"/>
              </a:rPr>
              <a:t>هماهنگی و جمع بندی تجارب</a:t>
            </a: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cs typeface="Arial" pitchFamily="34" charset="0"/>
              </a:rPr>
              <a:t>جلوگیری از چهره سازی و حرفه ای عمل کردن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cs typeface="Arial" pitchFamily="34" charset="0"/>
              </a:rPr>
              <a:t>ایجاد انگیزه برای استفاده از نشریات </a:t>
            </a:r>
            <a:r>
              <a:rPr lang="en-US" sz="2400" dirty="0" smtClean="0">
                <a:latin typeface="B Zar"/>
                <a:cs typeface="Arial" pitchFamily="34" charset="0"/>
              </a:rPr>
              <a:t>NA</a:t>
            </a:r>
            <a:endParaRPr lang="fa-IR" sz="2400" dirty="0" smtClean="0">
              <a:latin typeface="B Zar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cs typeface="Arial" pitchFamily="34" charset="0"/>
              </a:rPr>
              <a:t>ایجاد اتحاد میان خدمتگزاران</a:t>
            </a: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</a:pPr>
            <a:r>
              <a:rPr lang="fa-IR" sz="2400" dirty="0" smtClean="0">
                <a:latin typeface="B Zar"/>
                <a:cs typeface="Arial" pitchFamily="34" charset="0"/>
              </a:rPr>
              <a:t>ایجاد الگوهای رفتاری مناسب در خدمتگزاران</a:t>
            </a:r>
            <a:endParaRPr lang="fa-I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43932" cy="350046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a-IR" sz="5800" b="1" dirty="0" smtClean="0">
                <a:latin typeface="Arial" pitchFamily="34" charset="0"/>
                <a:cs typeface="Arial" pitchFamily="34" charset="0"/>
              </a:rPr>
              <a:t>تا ثیر سنت پنج بر سخنرانی و پنل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</a:t>
            </a:r>
          </a:p>
          <a:p>
            <a:r>
              <a:rPr lang="fa-IR" sz="3600" b="1" dirty="0" smtClean="0">
                <a:latin typeface="Arial" pitchFamily="34" charset="0"/>
                <a:cs typeface="Arial" pitchFamily="34" charset="0"/>
              </a:rPr>
              <a:t>مشارکت ما درباره اینکه چگونه بهبودی را آغاز کردیم و چگونه از طریق تمرین دوازده قدم در برنامه مانده ایم، پیام بهبودی واقعی است.</a:t>
            </a:r>
          </a:p>
          <a:p>
            <a:endParaRPr lang="fa-IR" sz="2400" dirty="0" smtClean="0"/>
          </a:p>
          <a:p>
            <a:r>
              <a:rPr lang="fa-IR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3300" b="1" dirty="0" smtClean="0">
                <a:latin typeface="Arial" pitchFamily="34" charset="0"/>
                <a:cs typeface="Arial" pitchFamily="34" charset="0"/>
              </a:rPr>
              <a:t>این چیزی است که ما به دنبال آن به جلسات می رویم. هدف اصلی انجمن ما رساندن پیام به معتاد در حال عذاب است.</a:t>
            </a:r>
          </a:p>
          <a:p>
            <a:r>
              <a:rPr lang="fa-IR" sz="3800" b="1" dirty="0" smtClean="0">
                <a:latin typeface="Arial" pitchFamily="34" charset="0"/>
                <a:cs typeface="Arial" pitchFamily="34" charset="0"/>
              </a:rPr>
              <a:t>مشارکت ما در جلسات می تواند بسیار زیاد به این امر کمک کند ویا به طرز عجیبی به آن لطمه بزند .</a:t>
            </a:r>
          </a:p>
          <a:p>
            <a:pPr>
              <a:buNone/>
            </a:pPr>
            <a:endParaRPr lang="fa-IR" sz="2400" dirty="0" smtClean="0"/>
          </a:p>
          <a:p>
            <a:r>
              <a:rPr lang="fa-IR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3800" b="1" dirty="0" smtClean="0">
                <a:latin typeface="Arial" pitchFamily="34" charset="0"/>
                <a:cs typeface="Arial" pitchFamily="34" charset="0"/>
              </a:rPr>
              <a:t>انتخاب و مسئولیت به عهده تک تک ما است . </a:t>
            </a:r>
            <a:endParaRPr lang="fa-IR" sz="3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h\na\لوگو وعکس\1\alcohol_dru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428604"/>
            <a:ext cx="3429023" cy="2714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44702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3200" b="1" dirty="0" smtClean="0">
                <a:latin typeface="Arial" pitchFamily="34" charset="0"/>
                <a:cs typeface="Arial" pitchFamily="34" charset="0"/>
              </a:rPr>
              <a:t>معتاد در حال عذاب چه کسی است؟               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قطع نظر از مدت زمان پاکی،خود ما نیز ممکن است همان معتادی باشیم که هنوز از اعتیاد در عذاب است.</a:t>
            </a:r>
          </a:p>
          <a:p>
            <a:pPr>
              <a:buNone/>
            </a:pPr>
            <a:r>
              <a:rPr lang="fa-IR" dirty="0" smtClean="0"/>
              <a:t>   سنت پنجم فقط مخصوص تازه واردان نیست، بلکه پیام بهبودی برای همه ماست. </a:t>
            </a:r>
          </a:p>
          <a:p>
            <a:pPr>
              <a:buNone/>
            </a:pPr>
            <a:r>
              <a:rPr lang="fa-IR" dirty="0" smtClean="0"/>
              <a:t>                                                    </a:t>
            </a:r>
            <a:r>
              <a:rPr lang="fa-IR" sz="2200" dirty="0" smtClean="0"/>
              <a:t>چگونگی عملکرد          </a:t>
            </a:r>
            <a:r>
              <a:rPr lang="fa-IR" sz="1500" dirty="0" smtClean="0"/>
              <a:t>    </a:t>
            </a:r>
            <a:endParaRPr lang="fa-IR" sz="1800" dirty="0"/>
          </a:p>
        </p:txBody>
      </p:sp>
      <p:pic>
        <p:nvPicPr>
          <p:cNvPr id="1028" name="Picture 4" descr="E:\h\na\لوگو وعکس\آرم\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067050" cy="3067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85860"/>
            <a:ext cx="9144000" cy="5715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28605"/>
            <a:ext cx="7000924" cy="571503"/>
          </a:xfrm>
        </p:spPr>
        <p:txBody>
          <a:bodyPr>
            <a:noAutofit/>
          </a:bodyPr>
          <a:lstStyle/>
          <a:p>
            <a:pPr algn="ctr"/>
            <a:r>
              <a:rPr lang="ar-SA" b="1" dirty="0" smtClean="0">
                <a:latin typeface="Arial" pitchFamily="34" charset="0"/>
                <a:cs typeface="Arial" pitchFamily="34" charset="0"/>
              </a:rPr>
              <a:t>«سخنران كيست؟»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715404" cy="3714776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</a:rPr>
              <a:t>سخنران به کسی گفته می‌‌شود که از او خواسته می‌شود در زمان و مکان مشخص ،تجربه و آگاهی و اطلاعات خود را در مورد موضوعی خاص به اطلاع مخاطبین خود برساند.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0" y="1000108"/>
            <a:ext cx="9144000" cy="5857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47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«ويژگي‌هاي يك سخنران چيست؟»</a:t>
            </a:r>
            <a:endParaRPr lang="fa-IR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endParaRPr lang="fa-IR" sz="2200" b="1" dirty="0" smtClean="0"/>
          </a:p>
          <a:p>
            <a:pPr>
              <a:buFont typeface="Wingdings" pitchFamily="2" charset="2"/>
              <a:buChar char="v"/>
            </a:pPr>
            <a:r>
              <a:rPr lang="fa-IR" sz="2200" b="1" dirty="0" smtClean="0"/>
              <a:t> </a:t>
            </a:r>
            <a:r>
              <a:rPr lang="fa-IR" sz="2400" dirty="0" smtClean="0"/>
              <a:t>قدرت کلام داشته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مدیریت زمان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در مورد اصول و موضوع آگاهی کامل داشته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حامل پیام باشد . 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توانایی انتقال داشته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بیان کننده موضوعی مشخص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خلاقیت داشته باشد 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قدرت طبقه‌بندی موضوع و زمان داشته باشد. 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اعتماد بنفس و قدرت ارتباط داشته باشد 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قدرت ارتباط غیرکلامی داشته باشند (مانند لبخند زدن و حرکت دست و صورت و ....)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ظاهر آراسته و لباس مناسب 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ساده و روان صحبت کردن را دارا باشد.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 عملکرد داشته باشد حضورمرتب درجلسات را داشته باشد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6715140" y="857232"/>
            <a:ext cx="20002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شناخت از مخاطبین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8596" y="785794"/>
            <a:ext cx="207170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دانش و اطلاعات روز </a:t>
            </a:r>
            <a:r>
              <a:rPr lang="en-US" sz="2400" dirty="0" smtClean="0">
                <a:solidFill>
                  <a:schemeClr val="tx1"/>
                </a:solidFill>
              </a:rPr>
              <a:t>NA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72264" y="3357562"/>
            <a:ext cx="207170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قدرت بیان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0034" y="3357562"/>
            <a:ext cx="207170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fa-IR" sz="2400" dirty="0" smtClean="0">
                <a:solidFill>
                  <a:schemeClr val="tx1"/>
                </a:solidFill>
              </a:rPr>
              <a:t>تمرکز      و انضباط فکری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28992" y="4429132"/>
            <a:ext cx="207170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fa-IR" sz="2000" dirty="0" smtClean="0">
                <a:solidFill>
                  <a:schemeClr val="tx1"/>
                </a:solidFill>
              </a:rPr>
              <a:t> ارتباط موثر   کلامی و غیرکلامی</a:t>
            </a:r>
          </a:p>
        </p:txBody>
      </p:sp>
      <p:sp>
        <p:nvSpPr>
          <p:cNvPr id="13" name="Notched Right Arrow 12"/>
          <p:cNvSpPr/>
          <p:nvPr/>
        </p:nvSpPr>
        <p:spPr>
          <a:xfrm rot="20567928">
            <a:off x="5884161" y="1670853"/>
            <a:ext cx="71438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4" name="Oval 13"/>
          <p:cNvSpPr/>
          <p:nvPr/>
        </p:nvSpPr>
        <p:spPr>
          <a:xfrm>
            <a:off x="3428992" y="1000108"/>
            <a:ext cx="2286016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پنج اصل کلی سخنرانی موثر و فراگیر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5" name="Notched Right Arrow 14"/>
          <p:cNvSpPr/>
          <p:nvPr/>
        </p:nvSpPr>
        <p:spPr>
          <a:xfrm rot="2333681">
            <a:off x="5633047" y="3236399"/>
            <a:ext cx="71438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6" name="Notched Right Arrow 15"/>
          <p:cNvSpPr/>
          <p:nvPr/>
        </p:nvSpPr>
        <p:spPr>
          <a:xfrm rot="5400000">
            <a:off x="4214810" y="3857628"/>
            <a:ext cx="71438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7" name="Notched Right Arrow 16"/>
          <p:cNvSpPr/>
          <p:nvPr/>
        </p:nvSpPr>
        <p:spPr>
          <a:xfrm rot="8434483">
            <a:off x="2795363" y="3235079"/>
            <a:ext cx="714380" cy="2852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9" name="Notched Right Arrow 18"/>
          <p:cNvSpPr/>
          <p:nvPr/>
        </p:nvSpPr>
        <p:spPr>
          <a:xfrm rot="11760045">
            <a:off x="2617628" y="1664537"/>
            <a:ext cx="71438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600" b="1" dirty="0" smtClean="0">
                <a:latin typeface="Arial" pitchFamily="34" charset="0"/>
                <a:cs typeface="Arial" pitchFamily="34" charset="0"/>
              </a:rPr>
              <a:t>شناخت از مخاطبین</a:t>
            </a:r>
          </a:p>
          <a:p>
            <a:pPr>
              <a:buNone/>
            </a:pPr>
            <a:endParaRPr lang="fa-IR" dirty="0" smtClean="0"/>
          </a:p>
          <a:p>
            <a:pPr>
              <a:buFont typeface="Wingdings" pitchFamily="2" charset="2"/>
              <a:buChar char="Ø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آگاهی داشتن از اینکه مخاطبانمان چه کسانی هستند به ما کمک میکند تا هدف و متن سخنرانی مشخص باشد.</a:t>
            </a:r>
          </a:p>
          <a:p>
            <a:pPr>
              <a:buFont typeface="Wingdings" pitchFamily="2" charset="2"/>
              <a:buChar char="Ø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 در هنگام تماس از طرف مسئولین اعزام</a:t>
            </a:r>
          </a:p>
          <a:p>
            <a:pPr>
              <a:buFont typeface="Wingdings" pitchFamily="2" charset="2"/>
              <a:buChar char="Ø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تماس با نماینده بین گروه</a:t>
            </a:r>
          </a:p>
          <a:p>
            <a:pPr>
              <a:buFont typeface="Wingdings" pitchFamily="2" charset="2"/>
              <a:buChar char="Ø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گرفتن تجربه از اعضاء</a:t>
            </a:r>
          </a:p>
          <a:p>
            <a:pPr>
              <a:buFont typeface="Wingdings" pitchFamily="2" charset="2"/>
              <a:buChar char="Ø"/>
            </a:pPr>
            <a:r>
              <a:rPr lang="fa-IR" sz="3200" dirty="0" smtClean="0">
                <a:latin typeface="Arial" pitchFamily="34" charset="0"/>
                <a:cs typeface="Arial" pitchFamily="34" charset="0"/>
              </a:rPr>
              <a:t>حضور یک روز قبل از خدمت در همان جلسه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2010-01-12T23:32:57Z</outs:dateTime>
      <outs:isPinned>true</outs:isPinned>
    </outs:relatedDate>
    <outs:relatedDate>
      <outs:type>2</outs:type>
      <outs:displayName>Created</outs:displayName>
      <outs:dateTime>2009-12-29T19:46:10Z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aa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A47F063-0FF5-4254-A91D-391783E97406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1170</TotalTime>
  <Words>1496</Words>
  <Application>Microsoft Office PowerPoint</Application>
  <PresentationFormat>On-screen Show (4:3)</PresentationFormat>
  <Paragraphs>210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0 Homa</vt:lpstr>
      <vt:lpstr>Arial</vt:lpstr>
      <vt:lpstr>B Titr</vt:lpstr>
      <vt:lpstr>B Zar</vt:lpstr>
      <vt:lpstr>Calibri</vt:lpstr>
      <vt:lpstr>Courier New</vt:lpstr>
      <vt:lpstr>F_naght</vt:lpstr>
      <vt:lpstr>Tahoma</vt:lpstr>
      <vt:lpstr>Titr</vt:lpstr>
      <vt:lpstr>Verdana</vt:lpstr>
      <vt:lpstr>Wingdings</vt:lpstr>
      <vt:lpstr>Wingdings 2</vt:lpstr>
      <vt:lpstr>Aspect</vt:lpstr>
      <vt:lpstr>PowerPoint Presentation</vt:lpstr>
      <vt:lpstr>بیانیه رویای خدمات جهانی</vt:lpstr>
      <vt:lpstr>PowerPoint Presentation</vt:lpstr>
      <vt:lpstr>PowerPoint Presentation</vt:lpstr>
      <vt:lpstr>PowerPoint Presentation</vt:lpstr>
      <vt:lpstr>«سخنران كيست؟»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واژه هائی که هیچ ارتباطی به NA ندارد.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شیوه ها و مهارت های گردانندگی</dc:title>
  <dc:creator>aa</dc:creator>
  <cp:lastModifiedBy>akam</cp:lastModifiedBy>
  <cp:revision>274</cp:revision>
  <dcterms:created xsi:type="dcterms:W3CDTF">2009-12-29T19:46:10Z</dcterms:created>
  <dcterms:modified xsi:type="dcterms:W3CDTF">2020-12-28T14:21:09Z</dcterms:modified>
</cp:coreProperties>
</file>