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320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301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302" r:id="rId18"/>
    <p:sldId id="284" r:id="rId1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1" autoAdjust="0"/>
    <p:restoredTop sz="94709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4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5B79695-8353-457B-8628-5BC407A86140}" type="datetimeFigureOut">
              <a:rPr lang="fa-IR" smtClean="0"/>
              <a:pPr/>
              <a:t>1442/05/14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15D3C0D-3479-4703-A3E7-9AB715C086C9}" type="slidenum">
              <a:rPr lang="fa-IR" smtClean="0"/>
              <a:pPr/>
              <a:t>‹#›</a:t>
            </a:fld>
            <a:endParaRPr lang="fa-IR"/>
          </a:p>
        </p:txBody>
      </p:sp>
    </p:spTree>
    <p:extLst/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D3C0D-3479-4703-A3E7-9AB715C086C9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23B999-1472-4B15-A593-2D717C9ED86A}" type="datetimeFigureOut">
              <a:rPr lang="fa-IR" smtClean="0"/>
              <a:pPr/>
              <a:t>1442/05/14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3D187F-F2A1-412A-9062-5274B81E159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B999-1472-4B15-A593-2D717C9ED86A}" type="datetimeFigureOut">
              <a:rPr lang="fa-IR" smtClean="0"/>
              <a:pPr/>
              <a:t>1442/05/14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187F-F2A1-412A-9062-5274B81E159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B999-1472-4B15-A593-2D717C9ED86A}" type="datetimeFigureOut">
              <a:rPr lang="fa-IR" smtClean="0"/>
              <a:pPr/>
              <a:t>1442/05/14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187F-F2A1-412A-9062-5274B81E159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B999-1472-4B15-A593-2D717C9ED86A}" type="datetimeFigureOut">
              <a:rPr lang="fa-IR" smtClean="0"/>
              <a:pPr/>
              <a:t>1442/05/14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187F-F2A1-412A-9062-5274B81E1591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B999-1472-4B15-A593-2D717C9ED86A}" type="datetimeFigureOut">
              <a:rPr lang="fa-IR" smtClean="0"/>
              <a:pPr/>
              <a:t>1442/05/14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187F-F2A1-412A-9062-5274B81E1591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B999-1472-4B15-A593-2D717C9ED86A}" type="datetimeFigureOut">
              <a:rPr lang="fa-IR" smtClean="0"/>
              <a:pPr/>
              <a:t>1442/05/14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187F-F2A1-412A-9062-5274B81E1591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B999-1472-4B15-A593-2D717C9ED86A}" type="datetimeFigureOut">
              <a:rPr lang="fa-IR" smtClean="0"/>
              <a:pPr/>
              <a:t>1442/05/14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187F-F2A1-412A-9062-5274B81E159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B999-1472-4B15-A593-2D717C9ED86A}" type="datetimeFigureOut">
              <a:rPr lang="fa-IR" smtClean="0"/>
              <a:pPr/>
              <a:t>1442/05/14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187F-F2A1-412A-9062-5274B81E1591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B999-1472-4B15-A593-2D717C9ED86A}" type="datetimeFigureOut">
              <a:rPr lang="fa-IR" smtClean="0"/>
              <a:pPr/>
              <a:t>1442/05/14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187F-F2A1-412A-9062-5274B81E159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923B999-1472-4B15-A593-2D717C9ED86A}" type="datetimeFigureOut">
              <a:rPr lang="fa-IR" smtClean="0"/>
              <a:pPr/>
              <a:t>1442/05/14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D187F-F2A1-412A-9062-5274B81E159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23B999-1472-4B15-A593-2D717C9ED86A}" type="datetimeFigureOut">
              <a:rPr lang="fa-IR" smtClean="0"/>
              <a:pPr/>
              <a:t>1442/05/14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3D187F-F2A1-412A-9062-5274B81E1591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923B999-1472-4B15-A593-2D717C9ED86A}" type="datetimeFigureOut">
              <a:rPr lang="fa-IR" smtClean="0"/>
              <a:pPr/>
              <a:t>1442/05/14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63D187F-F2A1-412A-9062-5274B81E1591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fa-IR" sz="4900" dirty="0" smtClean="0">
                <a:effectLst/>
                <a:cs typeface="B Titr" pitchFamily="2" charset="-78"/>
              </a:rPr>
              <a:t>آموزش شیوه ها و مهارت های گردانندگی</a:t>
            </a:r>
            <a:endParaRPr lang="fa-IR" sz="4380" dirty="0">
              <a:cs typeface="B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2143116"/>
            <a:ext cx="17145120" cy="3429024"/>
          </a:xfrm>
        </p:spPr>
        <p:txBody>
          <a:bodyPr>
            <a:normAutofit/>
          </a:bodyPr>
          <a:lstStyle/>
          <a:p>
            <a:r>
              <a:rPr lang="fa-IR" sz="3600" dirty="0" smtClean="0">
                <a:solidFill>
                  <a:schemeClr val="tx1"/>
                </a:solidFill>
                <a:cs typeface="B Titr" pitchFamily="2" charset="-78"/>
              </a:rPr>
              <a:t>مراحل اولیه :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fa-IR" sz="3600" dirty="0" smtClean="0">
                <a:solidFill>
                  <a:schemeClr val="tx1"/>
                </a:solidFill>
                <a:cs typeface="B Nazanin" pitchFamily="2" charset="-78"/>
              </a:rPr>
              <a:t>خوش آمدگویی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fa-IR" sz="3600" dirty="0" smtClean="0">
                <a:solidFill>
                  <a:schemeClr val="tx1"/>
                </a:solidFill>
                <a:cs typeface="B Nazanin" pitchFamily="2" charset="-78"/>
              </a:rPr>
              <a:t>ساماندهی ( بر زدن )ابداع</a:t>
            </a:r>
            <a:r>
              <a:rPr lang="fa-IR" sz="3600" dirty="0" smtClean="0">
                <a:cs typeface="B Nazanin" pitchFamily="2" charset="-78"/>
              </a:rPr>
              <a:t> </a:t>
            </a:r>
            <a:r>
              <a:rPr lang="fa-IR" sz="3600" dirty="0" smtClean="0">
                <a:solidFill>
                  <a:schemeClr val="tx1"/>
                </a:solidFill>
                <a:cs typeface="B Nazanin" pitchFamily="2" charset="-78"/>
              </a:rPr>
              <a:t>روش های گوناگون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fa-IR" sz="3600" dirty="0" smtClean="0">
                <a:solidFill>
                  <a:schemeClr val="tx1"/>
                </a:solidFill>
                <a:cs typeface="B Nazanin" pitchFamily="2" charset="-78"/>
              </a:rPr>
              <a:t>معرفی</a:t>
            </a:r>
            <a:endParaRPr lang="fa-IR" sz="3600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07/7/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84 0.0044 L -1.11788 0.004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792 0.01087 L -0.93594 -0.00994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2" y="-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601 -0.01156 L -0.92413 -0.0011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0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441 -0.00277 L -0.93403 -0.01318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9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68" y="1928802"/>
            <a:ext cx="8229600" cy="438912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fa-IR" sz="28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cs typeface="B Titr" pitchFamily="2" charset="-78"/>
              </a:rPr>
              <a:t>به چه منظورکارگاه برگزار می کنیم :</a:t>
            </a:r>
          </a:p>
          <a:p>
            <a:pPr>
              <a:lnSpc>
                <a:spcPct val="200000"/>
              </a:lnSpc>
              <a:buClr>
                <a:srgbClr val="0070C0"/>
              </a:buClr>
              <a:buFont typeface="Wingdings 2" pitchFamily="18" charset="2"/>
              <a:buChar char=""/>
            </a:pPr>
            <a:r>
              <a:rPr lang="fa-IR" sz="28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cs typeface="B Nazanin" pitchFamily="2" charset="-78"/>
              </a:rPr>
              <a:t>کارگاه برای شناخت کارگاه</a:t>
            </a:r>
          </a:p>
          <a:p>
            <a:pPr>
              <a:lnSpc>
                <a:spcPct val="150000"/>
              </a:lnSpc>
              <a:buClr>
                <a:srgbClr val="0070C0"/>
              </a:buClr>
              <a:buFont typeface="Wingdings 2" pitchFamily="18" charset="2"/>
              <a:buChar char=""/>
            </a:pPr>
            <a:r>
              <a:rPr lang="fa-IR" sz="28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cs typeface="B Nazanin" pitchFamily="2" charset="-78"/>
              </a:rPr>
              <a:t>کارگاه برای همسان سازی اطلاعات</a:t>
            </a:r>
          </a:p>
          <a:p>
            <a:pPr>
              <a:lnSpc>
                <a:spcPct val="150000"/>
              </a:lnSpc>
              <a:buClr>
                <a:srgbClr val="0070C0"/>
              </a:buClr>
              <a:buFont typeface="Wingdings 2" pitchFamily="18" charset="2"/>
              <a:buChar char=""/>
            </a:pPr>
            <a:r>
              <a:rPr lang="fa-IR" sz="28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cs typeface="B Nazanin" pitchFamily="2" charset="-78"/>
              </a:rPr>
              <a:t>کارگاه برای ارتقاء سطح آگاهی</a:t>
            </a:r>
          </a:p>
          <a:p>
            <a:pPr>
              <a:lnSpc>
                <a:spcPct val="150000"/>
              </a:lnSpc>
              <a:buClr>
                <a:srgbClr val="0070C0"/>
              </a:buClr>
              <a:buFont typeface="Wingdings 2" pitchFamily="18" charset="2"/>
              <a:buChar char=""/>
            </a:pPr>
            <a:r>
              <a:rPr lang="fa-IR" sz="28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cs typeface="B Nazanin" pitchFamily="2" charset="-78"/>
              </a:rPr>
              <a:t>کارگاه برای ایجاد انگیزه و پرورش خدمتگزار</a:t>
            </a:r>
          </a:p>
          <a:p>
            <a:pPr>
              <a:lnSpc>
                <a:spcPct val="150000"/>
              </a:lnSpc>
              <a:buClr>
                <a:srgbClr val="0070C0"/>
              </a:buClr>
              <a:buFont typeface="Wingdings 2" pitchFamily="18" charset="2"/>
              <a:buChar char=""/>
            </a:pPr>
            <a:r>
              <a:rPr lang="fa-IR" sz="28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cs typeface="B Nazanin" pitchFamily="2" charset="-78"/>
              </a:rPr>
              <a:t>کارگاه برای برطرف کردن چالش</a:t>
            </a:r>
          </a:p>
          <a:p>
            <a:pPr>
              <a:lnSpc>
                <a:spcPct val="150000"/>
              </a:lnSpc>
              <a:buClr>
                <a:srgbClr val="0070C0"/>
              </a:buClr>
              <a:buFont typeface="Wingdings 2" pitchFamily="18" charset="2"/>
              <a:buChar char=""/>
            </a:pPr>
            <a:r>
              <a:rPr lang="fa-IR" sz="28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cs typeface="B Nazanin" pitchFamily="2" charset="-78"/>
              </a:rPr>
              <a:t>کارگاه برای اتحاد و شادابی</a:t>
            </a:r>
          </a:p>
          <a:p>
            <a:pPr>
              <a:lnSpc>
                <a:spcPct val="150000"/>
              </a:lnSpc>
              <a:buClr>
                <a:srgbClr val="0070C0"/>
              </a:buClr>
              <a:buFont typeface="Wingdings 2" pitchFamily="18" charset="2"/>
              <a:buChar char=""/>
            </a:pPr>
            <a:r>
              <a:rPr lang="fa-IR" sz="28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cs typeface="B Nazanin" pitchFamily="2" charset="-78"/>
              </a:rPr>
              <a:t>کارگاه برای گفتگو آزاد</a:t>
            </a:r>
            <a:endParaRPr lang="fa-IR" sz="2800" b="1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07/7/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9983 -0.21318 L -0.69983 -0.0467 C -0.69983 0.02798 -0.5908 0.11977 -0.50209 0.11977 L -0.30434 0.11977 " pathEditMode="relative" rAng="0" ptsTypes="FfFF">
                                      <p:cBhvr>
                                        <p:cTn id="6" dur="2000" spd="-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00" y="1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9982 -0.21317 L -0.69982 -0.0467 C -0.69982 0.02798 -0.59079 0.11977 -0.50208 0.11977 L -0.30434 0.11977 " pathEditMode="relative" rAng="0" ptsTypes="FfFF">
                                      <p:cBhvr>
                                        <p:cTn id="10" dur="2000" spd="-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00" y="1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9983 -0.21318 L -0.69983 -0.04671 C -0.69983 0.02797 -0.5908 0.11977 -0.50208 0.11977 L -0.30434 0.11977 " pathEditMode="relative" rAng="0" ptsTypes="FfFF">
                                      <p:cBhvr>
                                        <p:cTn id="14" dur="2000" spd="-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00" y="1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9983 -0.21318 L -0.69983 -0.0467 C -0.69983 0.02798 -0.5908 0.11977 -0.50209 0.11977 L -0.30434 0.11977 " pathEditMode="relative" rAng="0" ptsTypes="FfFF">
                                      <p:cBhvr>
                                        <p:cTn id="18" dur="2000" spd="-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00" y="1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9983 -0.21317 L -0.69983 -0.0467 C -0.69983 0.02798 -0.5908 0.11977 -0.50209 0.11977 L -0.30435 0.11977 " pathEditMode="relative" rAng="0" ptsTypes="FfFF">
                                      <p:cBhvr>
                                        <p:cTn id="22" dur="2000" spd="-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00" y="1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9983 -0.21318 L -0.69983 -0.04671 C -0.69983 0.02798 -0.5908 0.11977 -0.50209 0.11977 L -0.30435 0.11977 " pathEditMode="relative" rAng="0" ptsTypes="FfFF">
                                      <p:cBhvr>
                                        <p:cTn id="26" dur="2000" spd="-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00" y="1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9983 -0.21318 L -0.69983 -0.0467 C -0.69983 0.02798 -0.5908 0.11977 -0.50209 0.11977 L -0.30435 0.11977 " pathEditMode="relative" rAng="0" ptsTypes="FfFF">
                                      <p:cBhvr>
                                        <p:cTn id="30" dur="2000" spd="-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00" y="1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9983 -0.21318 L -0.69983 -0.04671 C -0.69983 0.02797 -0.5908 0.11976 -0.50208 0.11976 L -0.30434 0.11976 " pathEditMode="relative" rAng="0" ptsTypes="FfFF">
                                      <p:cBhvr>
                                        <p:cTn id="34" dur="2000" spd="-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00" y="1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714356"/>
            <a:ext cx="15573484" cy="586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sz="3600" b="1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cs typeface="B Titr" pitchFamily="2" charset="-78"/>
              </a:rPr>
              <a:t>برای برگزاری کارگاه چه ابزارهایی نیازداریم </a:t>
            </a:r>
          </a:p>
          <a:p>
            <a:r>
              <a:rPr lang="fa-IR" sz="3600" b="1" dirty="0" smtClean="0">
                <a:cs typeface="B Nazanin" pitchFamily="2" charset="-78"/>
              </a:rPr>
              <a:t> اتحاد</a:t>
            </a:r>
          </a:p>
          <a:p>
            <a:r>
              <a:rPr lang="fa-IR" sz="3600" b="1" dirty="0" smtClean="0">
                <a:cs typeface="B Nazanin" pitchFamily="2" charset="-78"/>
              </a:rPr>
              <a:t> فضای مناسب</a:t>
            </a:r>
          </a:p>
          <a:p>
            <a:r>
              <a:rPr lang="fa-IR" sz="3600" b="1" dirty="0" smtClean="0">
                <a:cs typeface="B Nazanin" pitchFamily="2" charset="-78"/>
              </a:rPr>
              <a:t> گروه هدف مناسب </a:t>
            </a:r>
          </a:p>
          <a:p>
            <a:r>
              <a:rPr lang="fa-IR" sz="3600" b="1" dirty="0" smtClean="0">
                <a:cs typeface="B Nazanin" pitchFamily="2" charset="-78"/>
              </a:rPr>
              <a:t> موضوع مناسب</a:t>
            </a:r>
          </a:p>
          <a:p>
            <a:r>
              <a:rPr lang="fa-IR" sz="3600" b="1" dirty="0" smtClean="0">
                <a:cs typeface="B Nazanin" pitchFamily="2" charset="-78"/>
              </a:rPr>
              <a:t> خدمتگزار</a:t>
            </a:r>
          </a:p>
          <a:p>
            <a:r>
              <a:rPr lang="fa-IR" sz="3600" b="1" dirty="0" smtClean="0">
                <a:cs typeface="B Nazanin" pitchFamily="2" charset="-78"/>
              </a:rPr>
              <a:t>  ....</a:t>
            </a:r>
            <a:endParaRPr lang="fa-IR" b="1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07/7/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7778 -0.03907 L -1.06181 0.09272 L -1.04671 -0.03907 L -1.03073 0.09272 L -1.01476 -0.03907 L -0.99983 0.09272 L -0.98386 -0.03907 L -0.96875 0.09272 L -0.95278 -0.03907 L -0.93681 0.09272 L -0.92171 -0.03907 L -0.90573 0.09272 L -0.8908 -0.03907 L -0.87483 0.09272 L -0.85886 -0.03907 L -0.84375 0.09272 L -0.82778 -0.03907 " pathEditMode="relative" rAng="0" ptsTypes="FFFFFFFFFFFFFFFFF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4653 0.01295 L -1.23056 0.14474 L -1.21546 0.01295 L -1.19948 0.14474 L -1.18351 0.01295 L -1.16858 0.14474 L -1.15261 0.01295 L -1.1375 0.14474 L -1.12153 0.01295 L -1.10556 0.14474 L -1.09046 0.01295 L -1.07448 0.14474 L -1.05955 0.01295 L -1.04358 0.14474 L -1.02761 0.01295 L -1.0125 0.14474 L -0.99653 0.01295 " pathEditMode="relative" rAng="0" ptsTypes="FFFFFFFFFFFFFFFFF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4653 0.01294 L -1.23055 0.14474 L -1.21545 0.01294 L -1.19948 0.14474 L -1.18351 0.01294 L -1.16858 0.14474 L -1.1526 0.01294 L -1.1375 0.14474 L -1.12153 0.01294 L -1.10555 0.14474 L -1.09045 0.01294 L -1.07448 0.14474 L -1.05955 0.01294 L -1.04358 0.14474 L -1.0276 0.01294 L -1.0125 0.14474 L -0.99653 0.01294 " pathEditMode="relative" rAng="0" ptsTypes="FFFFFFFFFFFFFFFFF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4653 0.01295 L -1.23056 0.14474 L -1.21545 0.01295 L -1.19948 0.14474 L -1.18351 0.01295 L -1.16858 0.14474 L -1.15261 0.01295 L -1.1375 0.14474 L -1.12153 0.01295 L -1.10556 0.14474 L -1.09045 0.01295 L -1.07448 0.14474 L -1.05955 0.01295 L -1.04358 0.14474 L -1.02761 0.01295 L -1.0125 0.14474 L -0.99653 0.01295 " pathEditMode="relative" rAng="0" ptsTypes="FFFFFFFFFFFFFFFFF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4652 0.01295 L -1.23055 0.14474 L -1.21545 0.01295 L -1.19947 0.14474 L -1.1835 0.01295 L -1.16857 0.14474 L -1.1526 0.01295 L -1.1375 0.14474 L -1.12152 0.01295 L -1.10555 0.14474 L -1.09045 0.01295 L -1.07447 0.14474 L -1.05954 0.01295 L -1.04357 0.14474 L -1.0276 0.01295 L -1.0125 0.14474 L -0.99652 0.01295 " pathEditMode="relative" rAng="0" ptsTypes="FFFFFFFFFFFFFFFFF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4653 0.01294 L -1.23056 0.14474 L -1.21545 0.01294 L -1.19948 0.14474 L -1.18351 0.01294 L -1.16858 0.14474 L -1.15261 0.01294 L -1.1375 0.14474 L -1.12153 0.01294 L -1.10556 0.14474 L -1.09045 0.01294 L -1.07448 0.14474 L -1.05955 0.01294 L -1.04358 0.14474 L -1.02761 0.01294 L -1.0125 0.14474 L -0.99653 0.01294 " pathEditMode="relative" rAng="0" ptsTypes="FFFFFFFFFFFFFFFFF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4652 0.01295 L -1.23055 0.14474 L -1.21545 0.01295 L -1.19948 0.14474 L -1.1835 0.01295 L -1.16857 0.14474 L -1.1526 0.01295 L -1.1375 0.14474 L -1.12152 0.01295 L -1.10555 0.14474 L -1.09045 0.01295 L -1.07448 0.14474 L -1.05955 0.01295 L -1.04357 0.14474 L -1.0276 0.01295 L -1.0125 0.14474 L -0.99652 0.01295 " pathEditMode="relative" rAng="0" ptsTypes="FFFFFFFFFFFFFFFFF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57166"/>
            <a:ext cx="8643998" cy="5967434"/>
          </a:xfrm>
          <a:blipFill>
            <a:blip r:embed="rId3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1588" indent="-1588" algn="ctr">
              <a:buNone/>
            </a:pPr>
            <a:r>
              <a:rPr lang="fa-I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Titr" pitchFamily="2" charset="-78"/>
              </a:rPr>
              <a:t>چگونه میتوانیم احساس مسئولیت شرکت کنندگان را در کارگاه بالا ببریم :</a:t>
            </a:r>
          </a:p>
          <a:p>
            <a:pPr>
              <a:buClr>
                <a:srgbClr val="C00000"/>
              </a:buClr>
              <a:buFont typeface="Wingdings 2" pitchFamily="18" charset="2"/>
              <a:buChar char=""/>
            </a:pPr>
            <a:r>
              <a:rPr lang="fa-IR" sz="3200" b="1" dirty="0" smtClean="0">
                <a:cs typeface="B Nazanin" pitchFamily="2" charset="-78"/>
              </a:rPr>
              <a:t>   با آگاهی دادن به آنها که حضورشان در این کارگاه چه اندازه در کمک به همدردانمان اهمیت دارد.</a:t>
            </a:r>
          </a:p>
          <a:p>
            <a:pPr>
              <a:buClr>
                <a:srgbClr val="C00000"/>
              </a:buClr>
              <a:buFont typeface="Wingdings 2" pitchFamily="18" charset="2"/>
              <a:buChar char=""/>
            </a:pPr>
            <a:r>
              <a:rPr lang="fa-IR" sz="3200" b="1" dirty="0" smtClean="0">
                <a:cs typeface="B Nazanin" pitchFamily="2" charset="-78"/>
              </a:rPr>
              <a:t>   با دادن چشم اندازی از فواید و اثرات خدمت و بهبودی شخصی .</a:t>
            </a:r>
          </a:p>
          <a:p>
            <a:pPr>
              <a:buClr>
                <a:srgbClr val="C00000"/>
              </a:buClr>
              <a:buFont typeface="Wingdings 2" pitchFamily="18" charset="2"/>
              <a:buChar char=""/>
            </a:pPr>
            <a:r>
              <a:rPr lang="fa-IR" sz="3200" b="1" dirty="0" smtClean="0">
                <a:cs typeface="B Nazanin" pitchFamily="2" charset="-78"/>
              </a:rPr>
              <a:t>   با توجه کردن به ایده ها ونظرات و احترام به عقاید اعضاء </a:t>
            </a:r>
          </a:p>
          <a:p>
            <a:pPr>
              <a:buClr>
                <a:srgbClr val="C00000"/>
              </a:buClr>
              <a:buFont typeface="Wingdings 2" pitchFamily="18" charset="2"/>
              <a:buChar char=""/>
            </a:pPr>
            <a:r>
              <a:rPr lang="fa-IR" sz="3200" b="1" dirty="0" smtClean="0">
                <a:cs typeface="B Nazanin" pitchFamily="2" charset="-78"/>
              </a:rPr>
              <a:t>   با بکارگیری اعضا در قسمت های مختلف کارگاه</a:t>
            </a:r>
          </a:p>
          <a:p>
            <a:pPr>
              <a:buClr>
                <a:srgbClr val="C00000"/>
              </a:buClr>
              <a:buFont typeface="Wingdings 2" pitchFamily="18" charset="2"/>
              <a:buChar char=""/>
            </a:pPr>
            <a:r>
              <a:rPr lang="fa-IR" sz="3200" b="1" dirty="0" smtClean="0">
                <a:cs typeface="B Nazanin" pitchFamily="2" charset="-78"/>
              </a:rPr>
              <a:t>   با متعهد کردن آنها در انتقال آنچه می آموزیم</a:t>
            </a:r>
          </a:p>
          <a:p>
            <a:pPr>
              <a:buClr>
                <a:srgbClr val="C00000"/>
              </a:buClr>
              <a:buFont typeface="Wingdings 2" pitchFamily="18" charset="2"/>
              <a:buChar char=""/>
            </a:pPr>
            <a:r>
              <a:rPr lang="fa-IR" sz="3200" b="1" dirty="0" smtClean="0">
                <a:cs typeface="B Nazanin" pitchFamily="2" charset="-78"/>
              </a:rPr>
              <a:t>   با از بین بردن نگاه بالا به پایین</a:t>
            </a:r>
            <a:endParaRPr lang="fa-IR" sz="2800" b="1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07/7/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357982"/>
          </a:xfrm>
          <a:ln>
            <a:noFill/>
          </a:ln>
        </p:spPr>
        <p:txBody>
          <a:bodyPr/>
          <a:lstStyle/>
          <a:p>
            <a:pPr marL="55563" indent="-15875" algn="ctr">
              <a:buNone/>
            </a:pPr>
            <a:r>
              <a:rPr lang="fa-IR" sz="3200" dirty="0" smtClean="0">
                <a:ln w="18415" cmpd="sng">
                  <a:solidFill>
                    <a:srgbClr val="FFC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Titr" pitchFamily="2" charset="-78"/>
              </a:rPr>
              <a:t>اصول یادگیری (چه مواقعی اعضا در بالاترین سطح آگاهی خواهند بود)</a:t>
            </a:r>
          </a:p>
          <a:p>
            <a:pPr>
              <a:buClr>
                <a:srgbClr val="FF0000"/>
              </a:buClr>
              <a:buSzPct val="100000"/>
              <a:buFont typeface="Wingdings 2" pitchFamily="18" charset="2"/>
              <a:buChar char=""/>
            </a:pPr>
            <a:r>
              <a:rPr lang="fa-IR" sz="2800" b="1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cs typeface="B Nazanin" pitchFamily="2" charset="-78"/>
              </a:rPr>
              <a:t>1- زمانی که همه از هم یاد میگیرند</a:t>
            </a:r>
          </a:p>
          <a:p>
            <a:pPr>
              <a:buClr>
                <a:srgbClr val="FF0000"/>
              </a:buClr>
              <a:buSzPct val="100000"/>
              <a:buFont typeface="Wingdings 2" pitchFamily="18" charset="2"/>
              <a:buChar char=""/>
            </a:pPr>
            <a:r>
              <a:rPr lang="fa-IR" sz="2800" b="1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cs typeface="B Nazanin" pitchFamily="2" charset="-78"/>
              </a:rPr>
              <a:t>2- همه مورد احترام قرار گیرند</a:t>
            </a:r>
          </a:p>
          <a:p>
            <a:pPr>
              <a:buClr>
                <a:srgbClr val="FF0000"/>
              </a:buClr>
              <a:buSzPct val="100000"/>
              <a:buFont typeface="Wingdings 2" pitchFamily="18" charset="2"/>
              <a:buChar char=""/>
            </a:pPr>
            <a:r>
              <a:rPr lang="fa-IR" sz="2800" b="1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cs typeface="B Nazanin" pitchFamily="2" charset="-78"/>
              </a:rPr>
              <a:t>3- درگیر افکار قالبی نباشند</a:t>
            </a:r>
          </a:p>
          <a:p>
            <a:pPr>
              <a:buClr>
                <a:srgbClr val="FF0000"/>
              </a:buClr>
              <a:buSzPct val="100000"/>
              <a:buFont typeface="Wingdings 2" pitchFamily="18" charset="2"/>
              <a:buChar char=""/>
            </a:pPr>
            <a:r>
              <a:rPr lang="fa-IR" sz="2800" b="1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cs typeface="B Nazanin" pitchFamily="2" charset="-78"/>
              </a:rPr>
              <a:t>4- مطالب با نیاز و ظرفیت آنها مرتبط باشد</a:t>
            </a:r>
          </a:p>
          <a:p>
            <a:pPr>
              <a:buClr>
                <a:srgbClr val="FF0000"/>
              </a:buClr>
              <a:buSzPct val="100000"/>
              <a:buFont typeface="Wingdings 2" pitchFamily="18" charset="2"/>
              <a:buChar char=""/>
            </a:pPr>
            <a:r>
              <a:rPr lang="fa-IR" sz="2800" b="1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cs typeface="B Nazanin" pitchFamily="2" charset="-78"/>
              </a:rPr>
              <a:t>5- در یادگیری موضوعات به تجربه اعضا بها داده شود</a:t>
            </a:r>
          </a:p>
          <a:p>
            <a:pPr>
              <a:buClr>
                <a:srgbClr val="FF0000"/>
              </a:buClr>
              <a:buSzPct val="100000"/>
              <a:buFont typeface="Wingdings 2" pitchFamily="18" charset="2"/>
              <a:buChar char=""/>
            </a:pPr>
            <a:r>
              <a:rPr lang="fa-IR" sz="2800" b="1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cs typeface="B Nazanin" pitchFamily="2" charset="-78"/>
              </a:rPr>
              <a:t>6- از روشهای به روز استفاده شود</a:t>
            </a:r>
          </a:p>
          <a:p>
            <a:pPr>
              <a:buClr>
                <a:srgbClr val="FF0000"/>
              </a:buClr>
              <a:buSzPct val="100000"/>
              <a:buFont typeface="Wingdings 2" pitchFamily="18" charset="2"/>
              <a:buChar char=""/>
            </a:pPr>
            <a:r>
              <a:rPr lang="fa-IR" sz="2800" b="1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cs typeface="B Nazanin" pitchFamily="2" charset="-78"/>
              </a:rPr>
              <a:t>7- اصل یکسانی رعایت شود</a:t>
            </a:r>
          </a:p>
          <a:p>
            <a:pPr>
              <a:buClr>
                <a:srgbClr val="FF0000"/>
              </a:buClr>
              <a:buSzPct val="100000"/>
              <a:buFont typeface="Wingdings 2" pitchFamily="18" charset="2"/>
              <a:buChar char=""/>
            </a:pPr>
            <a:r>
              <a:rPr lang="fa-IR" sz="2800" b="1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cs typeface="B Nazanin" pitchFamily="2" charset="-78"/>
              </a:rPr>
              <a:t>8- تنوع و جاذبه در مطالب موجود باشد</a:t>
            </a:r>
          </a:p>
          <a:p>
            <a:pPr>
              <a:buClr>
                <a:srgbClr val="FF0000"/>
              </a:buClr>
              <a:buSzPct val="100000"/>
              <a:buFont typeface="Wingdings 2" pitchFamily="18" charset="2"/>
              <a:buChar char=""/>
            </a:pPr>
            <a:r>
              <a:rPr lang="fa-IR" sz="2800" b="1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cs typeface="B Nazanin" pitchFamily="2" charset="-78"/>
              </a:rPr>
              <a:t>9- محیط آرام و وسائل آموزشی فراهم باشد</a:t>
            </a:r>
          </a:p>
          <a:p>
            <a:pPr>
              <a:buClr>
                <a:srgbClr val="FF0000"/>
              </a:buClr>
              <a:buSzPct val="100000"/>
              <a:buFont typeface="Wingdings 2" pitchFamily="18" charset="2"/>
              <a:buChar char=""/>
            </a:pPr>
            <a:r>
              <a:rPr lang="fa-IR" sz="2800" b="1" dirty="0" smtClean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cs typeface="B Nazanin" pitchFamily="2" charset="-78"/>
              </a:rPr>
              <a:t> 10- پذیرایی به خوبی انجام شود</a:t>
            </a:r>
            <a:endParaRPr lang="fa-IR" sz="2800" b="1" dirty="0"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07/7/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38872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20000"/>
              </a:lnSpc>
              <a:buClr>
                <a:schemeClr val="accent1">
                  <a:lumMod val="75000"/>
                </a:schemeClr>
              </a:buClr>
              <a:buNone/>
            </a:pPr>
            <a:r>
              <a:rPr lang="fa-IR" sz="3800" b="1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cs typeface="B Titr" pitchFamily="2" charset="-78"/>
              </a:rPr>
              <a:t>اصول کار مشارکتی چیست ؟</a:t>
            </a:r>
          </a:p>
          <a:p>
            <a:pPr>
              <a:buClr>
                <a:srgbClr val="FF0000"/>
              </a:buClr>
              <a:buSzPct val="90000"/>
              <a:buFont typeface="Wingdings 2" pitchFamily="18" charset="2"/>
              <a:buChar char=""/>
            </a:pPr>
            <a:r>
              <a:rPr lang="fa-IR" sz="3900" dirty="0" smtClean="0">
                <a:ln w="18415" cmpd="sng">
                  <a:solidFill>
                    <a:srgbClr val="FFFFFF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1</a:t>
            </a:r>
            <a:r>
              <a:rPr lang="fa-IR" sz="3900" dirty="0" smtClean="0">
                <a:ln w="18415" cmpd="sng">
                  <a:solidFill>
                    <a:srgbClr val="FFFFFF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Mitra" pitchFamily="2" charset="-78"/>
              </a:rPr>
              <a:t>- اعتماد متقابل</a:t>
            </a:r>
          </a:p>
          <a:p>
            <a:pPr>
              <a:buClr>
                <a:srgbClr val="FF0000"/>
              </a:buClr>
              <a:buSzPct val="90000"/>
              <a:buFont typeface="Wingdings 2" pitchFamily="18" charset="2"/>
              <a:buChar char=""/>
            </a:pPr>
            <a:r>
              <a:rPr lang="fa-IR" sz="3900" dirty="0" smtClean="0">
                <a:ln w="18415" cmpd="sng">
                  <a:solidFill>
                    <a:srgbClr val="FFFFFF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Mitra" pitchFamily="2" charset="-78"/>
              </a:rPr>
              <a:t>2- گفتگو</a:t>
            </a:r>
          </a:p>
          <a:p>
            <a:pPr>
              <a:buClr>
                <a:srgbClr val="FF0000"/>
              </a:buClr>
              <a:buSzPct val="90000"/>
              <a:buFont typeface="Wingdings 2" pitchFamily="18" charset="2"/>
              <a:buChar char=""/>
            </a:pPr>
            <a:r>
              <a:rPr lang="fa-IR" sz="3900" dirty="0" smtClean="0">
                <a:ln w="18415" cmpd="sng">
                  <a:solidFill>
                    <a:srgbClr val="FFFFFF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Mitra" pitchFamily="2" charset="-78"/>
              </a:rPr>
              <a:t> 3- شفافیت</a:t>
            </a:r>
          </a:p>
          <a:p>
            <a:pPr>
              <a:buClr>
                <a:srgbClr val="FF0000"/>
              </a:buClr>
              <a:buSzPct val="90000"/>
              <a:buFont typeface="Wingdings 2" pitchFamily="18" charset="2"/>
              <a:buChar char=""/>
            </a:pPr>
            <a:r>
              <a:rPr lang="fa-IR" sz="3900" dirty="0" smtClean="0">
                <a:ln w="18415" cmpd="sng">
                  <a:solidFill>
                    <a:srgbClr val="FFFFFF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Mitra" pitchFamily="2" charset="-78"/>
              </a:rPr>
              <a:t>4- یادگیری مشترک</a:t>
            </a:r>
          </a:p>
          <a:p>
            <a:pPr>
              <a:buClr>
                <a:srgbClr val="FF0000"/>
              </a:buClr>
              <a:buSzPct val="90000"/>
              <a:buFont typeface="Wingdings 2" pitchFamily="18" charset="2"/>
              <a:buChar char=""/>
            </a:pPr>
            <a:r>
              <a:rPr lang="fa-IR" sz="3900" dirty="0" smtClean="0">
                <a:ln w="18415" cmpd="sng">
                  <a:solidFill>
                    <a:srgbClr val="FFFFFF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Mitra" pitchFamily="2" charset="-78"/>
              </a:rPr>
              <a:t>5- احترام به تنوع و تفاوت ها</a:t>
            </a:r>
          </a:p>
          <a:p>
            <a:pPr>
              <a:buClr>
                <a:srgbClr val="FF0000"/>
              </a:buClr>
              <a:buSzPct val="90000"/>
              <a:buFont typeface="Wingdings 2" pitchFamily="18" charset="2"/>
              <a:buChar char=""/>
            </a:pPr>
            <a:r>
              <a:rPr lang="fa-IR" sz="3900" dirty="0" smtClean="0">
                <a:ln w="18415" cmpd="sng">
                  <a:solidFill>
                    <a:srgbClr val="FFFFFF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Mitra" pitchFamily="2" charset="-78"/>
              </a:rPr>
              <a:t>6- ارزش های مشترک</a:t>
            </a:r>
          </a:p>
          <a:p>
            <a:pPr>
              <a:buClr>
                <a:srgbClr val="FF0000"/>
              </a:buClr>
              <a:buSzPct val="90000"/>
              <a:buFont typeface="Wingdings 2" pitchFamily="18" charset="2"/>
              <a:buChar char=""/>
            </a:pPr>
            <a:r>
              <a:rPr lang="fa-IR" sz="3900" dirty="0" smtClean="0">
                <a:ln w="18415" cmpd="sng">
                  <a:solidFill>
                    <a:srgbClr val="FFFFFF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Mitra" pitchFamily="2" charset="-78"/>
              </a:rPr>
              <a:t>7-توان افزایی (توانمند سازی یا توانمند شدن )</a:t>
            </a:r>
          </a:p>
          <a:p>
            <a:pPr>
              <a:buClr>
                <a:srgbClr val="FF0000"/>
              </a:buClr>
              <a:buSzPct val="90000"/>
              <a:buFont typeface="Wingdings 2" pitchFamily="18" charset="2"/>
              <a:buChar char=""/>
            </a:pPr>
            <a:r>
              <a:rPr lang="fa-IR" sz="3900" dirty="0" smtClean="0">
                <a:ln w="18415" cmpd="sng">
                  <a:solidFill>
                    <a:srgbClr val="FFFFFF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Mitra" pitchFamily="2" charset="-78"/>
              </a:rPr>
              <a:t>8- از همه تجارب استفاده کردن</a:t>
            </a:r>
          </a:p>
          <a:p>
            <a:pPr>
              <a:buClr>
                <a:srgbClr val="FF0000"/>
              </a:buClr>
              <a:buSzPct val="90000"/>
              <a:buFont typeface="Wingdings 2" pitchFamily="18" charset="2"/>
              <a:buChar char=""/>
            </a:pPr>
            <a:r>
              <a:rPr lang="fa-IR" sz="3900" dirty="0" smtClean="0">
                <a:ln w="18415" cmpd="sng">
                  <a:solidFill>
                    <a:srgbClr val="FFFFFF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Mitra" pitchFamily="2" charset="-78"/>
              </a:rPr>
              <a:t>9- فراموش کنیم مواضع را و راهکار ارائه دهیم</a:t>
            </a:r>
          </a:p>
          <a:p>
            <a:pPr>
              <a:buClr>
                <a:srgbClr val="FF0000"/>
              </a:buClr>
              <a:buSzPct val="90000"/>
              <a:buFont typeface="Wingdings 2" pitchFamily="18" charset="2"/>
              <a:buChar char=""/>
            </a:pPr>
            <a:r>
              <a:rPr lang="fa-IR" sz="3900" dirty="0" smtClean="0">
                <a:ln w="18415" cmpd="sng">
                  <a:solidFill>
                    <a:srgbClr val="FFFFFF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Mitra" pitchFamily="2" charset="-78"/>
              </a:rPr>
              <a:t>10- چرا نیاوریم و به چگونگی بیاندیشیم</a:t>
            </a:r>
          </a:p>
          <a:p>
            <a:pPr>
              <a:buClr>
                <a:srgbClr val="FF0000"/>
              </a:buClr>
              <a:buSzPct val="90000"/>
              <a:buFont typeface="Wingdings 2" pitchFamily="18" charset="2"/>
              <a:buChar char=""/>
            </a:pPr>
            <a:r>
              <a:rPr lang="fa-IR" sz="3900" dirty="0" smtClean="0">
                <a:ln w="18415" cmpd="sng">
                  <a:solidFill>
                    <a:srgbClr val="FFFFFF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Mitra" pitchFamily="2" charset="-78"/>
              </a:rPr>
              <a:t>11- کوتاه صحبت کنیم</a:t>
            </a:r>
          </a:p>
          <a:p>
            <a:pPr>
              <a:buClr>
                <a:srgbClr val="FF0000"/>
              </a:buClr>
              <a:buFont typeface="Wingdings 2" pitchFamily="18" charset="2"/>
              <a:buChar char=""/>
            </a:pPr>
            <a:r>
              <a:rPr lang="fa-IR" sz="3900" dirty="0" smtClean="0">
                <a:ln w="18415" cmpd="sng">
                  <a:solidFill>
                    <a:srgbClr val="FFFFFF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Mitra" pitchFamily="2" charset="-78"/>
              </a:rPr>
              <a:t>12- تحمیل عقاید نکنیم</a:t>
            </a:r>
            <a:endParaRPr lang="fa-IR" sz="3500" dirty="0">
              <a:ln w="18415" cmpd="sng">
                <a:solidFill>
                  <a:srgbClr val="FFFFFF"/>
                </a:solidFill>
                <a:prstDash val="solid"/>
              </a:ln>
              <a:blipFill>
                <a:blip r:embed="rId3"/>
                <a:tile tx="0" ty="0" sx="100000" sy="100000" flip="none" algn="tl"/>
              </a:blip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Mitra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07/7/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7215238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  <a:buFont typeface="Wingdings 2" pitchFamily="18" charset="2"/>
              <a:buChar char=""/>
            </a:pPr>
            <a:r>
              <a:rPr lang="fa-IR" sz="2800" b="1" spc="50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cs typeface="B Mitra" pitchFamily="2" charset="-78"/>
              </a:rPr>
              <a:t>13- انعطاف پذیر باشیم</a:t>
            </a:r>
          </a:p>
          <a:p>
            <a:pPr>
              <a:buClr>
                <a:srgbClr val="FF0000"/>
              </a:buClr>
              <a:buFont typeface="Wingdings 2" pitchFamily="18" charset="2"/>
              <a:buChar char=""/>
            </a:pPr>
            <a:r>
              <a:rPr lang="fa-IR" sz="2800" b="1" spc="50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cs typeface="B Mitra" pitchFamily="2" charset="-78"/>
              </a:rPr>
              <a:t>14- همه از هم یاد بگیریم</a:t>
            </a:r>
          </a:p>
          <a:p>
            <a:pPr>
              <a:buClr>
                <a:srgbClr val="FF0000"/>
              </a:buClr>
              <a:buFont typeface="Wingdings 2" pitchFamily="18" charset="2"/>
              <a:buChar char=""/>
            </a:pPr>
            <a:r>
              <a:rPr lang="fa-IR" sz="2800" b="1" spc="50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cs typeface="B Mitra" pitchFamily="2" charset="-78"/>
              </a:rPr>
              <a:t>15- مثبت اندیش باشیم</a:t>
            </a:r>
          </a:p>
          <a:p>
            <a:pPr>
              <a:buClr>
                <a:srgbClr val="FF0000"/>
              </a:buClr>
              <a:buFont typeface="Wingdings 2" pitchFamily="18" charset="2"/>
              <a:buChar char=""/>
            </a:pPr>
            <a:r>
              <a:rPr lang="fa-IR" sz="2800" b="1" spc="50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cs typeface="B Mitra" pitchFamily="2" charset="-78"/>
              </a:rPr>
              <a:t>16 – بازنگری سریع در عقیده خود داشته باشیم</a:t>
            </a:r>
          </a:p>
          <a:p>
            <a:pPr>
              <a:buClr>
                <a:srgbClr val="FF0000"/>
              </a:buClr>
              <a:buFont typeface="Wingdings 2" pitchFamily="18" charset="2"/>
              <a:buChar char=""/>
            </a:pPr>
            <a:r>
              <a:rPr lang="fa-IR" sz="2800" b="1" spc="50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cs typeface="B Mitra" pitchFamily="2" charset="-78"/>
              </a:rPr>
              <a:t>17- پذیرش اشتباه را داشته باشیم</a:t>
            </a:r>
          </a:p>
          <a:p>
            <a:pPr>
              <a:buClr>
                <a:srgbClr val="FF0000"/>
              </a:buClr>
              <a:buFont typeface="Wingdings 2" pitchFamily="18" charset="2"/>
              <a:buChar char=""/>
            </a:pPr>
            <a:r>
              <a:rPr lang="fa-IR" sz="2800" b="1" spc="50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cs typeface="B Mitra" pitchFamily="2" charset="-78"/>
              </a:rPr>
              <a:t>18- رضایتمندی</a:t>
            </a:r>
          </a:p>
          <a:p>
            <a:pPr>
              <a:buClr>
                <a:srgbClr val="FF0000"/>
              </a:buClr>
              <a:buFont typeface="Wingdings 2" pitchFamily="18" charset="2"/>
              <a:buChar char=""/>
            </a:pPr>
            <a:r>
              <a:rPr lang="fa-IR" sz="2800" b="1" spc="50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cs typeface="B Mitra" pitchFamily="2" charset="-78"/>
              </a:rPr>
              <a:t>19- خلاقیت</a:t>
            </a:r>
          </a:p>
          <a:p>
            <a:pPr>
              <a:buClr>
                <a:srgbClr val="FF0000"/>
              </a:buClr>
              <a:buFont typeface="Wingdings 2" pitchFamily="18" charset="2"/>
              <a:buChar char=""/>
            </a:pPr>
            <a:r>
              <a:rPr lang="fa-IR" sz="2800" b="1" spc="50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cs typeface="B Mitra" pitchFamily="2" charset="-78"/>
              </a:rPr>
              <a:t>20- قدرشناسی</a:t>
            </a:r>
          </a:p>
          <a:p>
            <a:pPr>
              <a:buClr>
                <a:srgbClr val="FF0000"/>
              </a:buClr>
              <a:buFont typeface="Wingdings 2" pitchFamily="18" charset="2"/>
              <a:buChar char=""/>
            </a:pPr>
            <a:r>
              <a:rPr lang="fa-IR" sz="2800" b="1" spc="50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cs typeface="B Mitra" pitchFamily="2" charset="-78"/>
              </a:rPr>
              <a:t>21- صداقت</a:t>
            </a:r>
          </a:p>
          <a:p>
            <a:pPr>
              <a:buClr>
                <a:srgbClr val="FF0000"/>
              </a:buClr>
              <a:buFont typeface="Wingdings 2" pitchFamily="18" charset="2"/>
              <a:buChar char=""/>
            </a:pPr>
            <a:r>
              <a:rPr lang="fa-IR" sz="2800" b="1" spc="50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cs typeface="B Mitra" pitchFamily="2" charset="-78"/>
              </a:rPr>
              <a:t>22- صمیمیت</a:t>
            </a:r>
          </a:p>
          <a:p>
            <a:pPr>
              <a:buClr>
                <a:srgbClr val="FF0000"/>
              </a:buClr>
              <a:buFont typeface="Wingdings 2" pitchFamily="18" charset="2"/>
              <a:buChar char=""/>
            </a:pPr>
            <a:r>
              <a:rPr lang="fa-IR" sz="2800" b="1" spc="50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cs typeface="B Mitra" pitchFamily="2" charset="-78"/>
              </a:rPr>
              <a:t>23 – مچگیری نکنیم</a:t>
            </a:r>
          </a:p>
          <a:p>
            <a:pPr>
              <a:buClr>
                <a:srgbClr val="FF0000"/>
              </a:buClr>
              <a:buFont typeface="Wingdings 2" pitchFamily="18" charset="2"/>
              <a:buChar char=""/>
            </a:pPr>
            <a:r>
              <a:rPr lang="fa-IR" sz="2800" b="1" spc="50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cs typeface="B Mitra" pitchFamily="2" charset="-78"/>
              </a:rPr>
              <a:t>24- صراحت داشته باشیم</a:t>
            </a:r>
          </a:p>
          <a:p>
            <a:pPr>
              <a:buClr>
                <a:srgbClr val="FF0000"/>
              </a:buClr>
              <a:buFont typeface="Wingdings 2" pitchFamily="18" charset="2"/>
              <a:buChar char=""/>
            </a:pPr>
            <a:r>
              <a:rPr lang="fa-IR" sz="2800" b="1" spc="50" dirty="0" smtClean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cs typeface="B Mitra" pitchFamily="2" charset="-78"/>
              </a:rPr>
              <a:t>25- فروتنی داشته باشیم</a:t>
            </a:r>
            <a:r>
              <a:rPr lang="fa-IR" sz="28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/>
            </a:r>
            <a:br>
              <a:rPr lang="fa-IR" sz="28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</a:br>
            <a:endParaRPr lang="fa-IR" sz="320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07/7/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1428736"/>
            <a:ext cx="8358246" cy="4935745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numCol="2" rtlCol="1">
            <a:normAutofit/>
          </a:bodyPr>
          <a:lstStyle/>
          <a:p>
            <a:pPr>
              <a:buClr>
                <a:srgbClr val="C00000"/>
              </a:buClr>
              <a:buFont typeface="Symbol" pitchFamily="18" charset="2"/>
              <a:buChar char=""/>
            </a:pPr>
            <a:r>
              <a:rPr lang="fa-IR" sz="2400" b="1" dirty="0" smtClean="0">
                <a:cs typeface="B Nazanin" pitchFamily="2" charset="-78"/>
              </a:rPr>
              <a:t>1- شناخت خود</a:t>
            </a:r>
          </a:p>
          <a:p>
            <a:pPr>
              <a:buClr>
                <a:srgbClr val="C00000"/>
              </a:buClr>
              <a:buFont typeface="Symbol" pitchFamily="18" charset="2"/>
              <a:buChar char=""/>
            </a:pPr>
            <a:r>
              <a:rPr lang="fa-IR" sz="2400" b="1" dirty="0" smtClean="0">
                <a:cs typeface="B Nazanin" pitchFamily="2" charset="-78"/>
              </a:rPr>
              <a:t>2- تقسیم کار </a:t>
            </a:r>
          </a:p>
          <a:p>
            <a:pPr>
              <a:buClr>
                <a:srgbClr val="C00000"/>
              </a:buClr>
              <a:buFont typeface="Symbol" pitchFamily="18" charset="2"/>
              <a:buChar char=""/>
            </a:pPr>
            <a:r>
              <a:rPr lang="fa-IR" sz="2400" b="1" dirty="0" smtClean="0">
                <a:cs typeface="B Nazanin" pitchFamily="2" charset="-78"/>
              </a:rPr>
              <a:t>3- همکاری</a:t>
            </a:r>
          </a:p>
          <a:p>
            <a:pPr>
              <a:buClr>
                <a:srgbClr val="C00000"/>
              </a:buClr>
              <a:buFont typeface="Symbol" pitchFamily="18" charset="2"/>
              <a:buChar char=""/>
            </a:pPr>
            <a:r>
              <a:rPr lang="fa-IR" sz="2400" b="1" dirty="0" smtClean="0">
                <a:cs typeface="B Nazanin" pitchFamily="2" charset="-78"/>
              </a:rPr>
              <a:t>4- هماهنگی</a:t>
            </a:r>
          </a:p>
          <a:p>
            <a:pPr>
              <a:buClr>
                <a:srgbClr val="C00000"/>
              </a:buClr>
              <a:buFont typeface="Symbol" pitchFamily="18" charset="2"/>
              <a:buChar char=""/>
            </a:pPr>
            <a:r>
              <a:rPr lang="fa-IR" sz="2400" b="1" dirty="0" smtClean="0">
                <a:cs typeface="B Nazanin" pitchFamily="2" charset="-78"/>
              </a:rPr>
              <a:t>5- تعامل اجتماعی</a:t>
            </a:r>
          </a:p>
          <a:p>
            <a:pPr>
              <a:buClr>
                <a:srgbClr val="C00000"/>
              </a:buClr>
              <a:buFont typeface="Symbol" pitchFamily="18" charset="2"/>
              <a:buChar char=""/>
            </a:pPr>
            <a:r>
              <a:rPr lang="fa-IR" sz="2400" b="1" dirty="0" smtClean="0">
                <a:cs typeface="B Nazanin" pitchFamily="2" charset="-78"/>
              </a:rPr>
              <a:t>6- یادگیری مهارت های گروهی</a:t>
            </a:r>
          </a:p>
          <a:p>
            <a:pPr>
              <a:buClr>
                <a:srgbClr val="C00000"/>
              </a:buClr>
              <a:buFont typeface="Symbol" pitchFamily="18" charset="2"/>
              <a:buChar char=""/>
            </a:pPr>
            <a:r>
              <a:rPr lang="fa-IR" sz="2400" b="1" dirty="0" smtClean="0">
                <a:cs typeface="B Nazanin" pitchFamily="2" charset="-78"/>
              </a:rPr>
              <a:t>7- امنیت</a:t>
            </a:r>
          </a:p>
          <a:p>
            <a:pPr>
              <a:buClr>
                <a:srgbClr val="C00000"/>
              </a:buClr>
              <a:buFont typeface="Symbol" pitchFamily="18" charset="2"/>
              <a:buChar char=""/>
            </a:pPr>
            <a:r>
              <a:rPr lang="fa-IR" sz="2400" b="1" dirty="0" smtClean="0">
                <a:cs typeface="B Nazanin" pitchFamily="2" charset="-78"/>
              </a:rPr>
              <a:t>7- احساس آرامش و رضایت</a:t>
            </a:r>
          </a:p>
          <a:p>
            <a:pPr>
              <a:buClr>
                <a:srgbClr val="C00000"/>
              </a:buClr>
              <a:buFont typeface="Symbol" pitchFamily="18" charset="2"/>
              <a:buChar char=""/>
            </a:pPr>
            <a:r>
              <a:rPr lang="fa-IR" sz="2400" b="1" dirty="0" smtClean="0">
                <a:cs typeface="B Nazanin" pitchFamily="2" charset="-78"/>
              </a:rPr>
              <a:t>8- افزایش توان تصمیم گیری</a:t>
            </a:r>
          </a:p>
          <a:p>
            <a:pPr>
              <a:buClr>
                <a:srgbClr val="C00000"/>
              </a:buClr>
              <a:buFont typeface="Symbol" pitchFamily="18" charset="2"/>
              <a:buChar char=""/>
            </a:pPr>
            <a:r>
              <a:rPr lang="fa-IR" sz="2400" b="1" dirty="0" smtClean="0">
                <a:cs typeface="B Nazanin" pitchFamily="2" charset="-78"/>
              </a:rPr>
              <a:t>9- مسئولیت پذیری</a:t>
            </a:r>
          </a:p>
          <a:p>
            <a:pPr>
              <a:buClr>
                <a:srgbClr val="C00000"/>
              </a:buClr>
              <a:buFont typeface="Symbol" pitchFamily="18" charset="2"/>
              <a:buChar char=""/>
            </a:pPr>
            <a:r>
              <a:rPr lang="fa-IR" sz="2400" b="1" dirty="0" smtClean="0">
                <a:cs typeface="B Nazanin" pitchFamily="2" charset="-78"/>
              </a:rPr>
              <a:t>10- خلاقیت </a:t>
            </a:r>
          </a:p>
          <a:p>
            <a:pPr>
              <a:buClr>
                <a:srgbClr val="C00000"/>
              </a:buClr>
              <a:buFont typeface="Symbol" pitchFamily="18" charset="2"/>
              <a:buChar char=""/>
            </a:pPr>
            <a:r>
              <a:rPr lang="fa-IR" sz="2400" b="1" dirty="0" smtClean="0">
                <a:cs typeface="B Nazanin" pitchFamily="2" charset="-78"/>
              </a:rPr>
              <a:t>11- دوری از انزوا</a:t>
            </a:r>
          </a:p>
          <a:p>
            <a:pPr>
              <a:buClr>
                <a:srgbClr val="C00000"/>
              </a:buClr>
              <a:buFont typeface="Symbol" pitchFamily="18" charset="2"/>
              <a:buChar char=""/>
            </a:pPr>
            <a:r>
              <a:rPr lang="fa-IR" sz="2400" b="1" dirty="0" smtClean="0">
                <a:cs typeface="B Nazanin" pitchFamily="2" charset="-78"/>
              </a:rPr>
              <a:t>12- احساس رضایت</a:t>
            </a:r>
          </a:p>
          <a:p>
            <a:pPr>
              <a:buClr>
                <a:srgbClr val="C00000"/>
              </a:buClr>
              <a:buFont typeface="Symbol" pitchFamily="18" charset="2"/>
              <a:buChar char=""/>
            </a:pPr>
            <a:r>
              <a:rPr lang="fa-IR" sz="2400" b="1" dirty="0" smtClean="0">
                <a:cs typeface="B Nazanin" pitchFamily="2" charset="-78"/>
              </a:rPr>
              <a:t>13- تبادل تجربه و افکار</a:t>
            </a:r>
          </a:p>
          <a:p>
            <a:pPr>
              <a:buClr>
                <a:srgbClr val="C00000"/>
              </a:buClr>
              <a:buFont typeface="Symbol" pitchFamily="18" charset="2"/>
              <a:buChar char=""/>
            </a:pPr>
            <a:r>
              <a:rPr lang="fa-IR" sz="2400" b="1" dirty="0" smtClean="0">
                <a:cs typeface="B Nazanin" pitchFamily="2" charset="-78"/>
              </a:rPr>
              <a:t>14- بوجود آمدن انگیزه های رقابتی</a:t>
            </a:r>
          </a:p>
          <a:p>
            <a:pPr>
              <a:buClr>
                <a:srgbClr val="C00000"/>
              </a:buClr>
              <a:buFont typeface="Symbol" pitchFamily="18" charset="2"/>
              <a:buChar char=""/>
            </a:pPr>
            <a:r>
              <a:rPr lang="fa-IR" sz="2400" b="1" dirty="0" smtClean="0">
                <a:cs typeface="B Nazanin" pitchFamily="2" charset="-78"/>
              </a:rPr>
              <a:t>15- باربری اندیشه</a:t>
            </a:r>
          </a:p>
          <a:p>
            <a:pPr>
              <a:buClr>
                <a:srgbClr val="C00000"/>
              </a:buClr>
              <a:buFont typeface="Symbol" pitchFamily="18" charset="2"/>
              <a:buChar char=""/>
            </a:pPr>
            <a:r>
              <a:rPr lang="fa-IR" sz="2400" b="1" dirty="0" smtClean="0">
                <a:cs typeface="B Nazanin" pitchFamily="2" charset="-78"/>
              </a:rPr>
              <a:t>16- تسریع و تسهیل روند فعالیت</a:t>
            </a:r>
          </a:p>
          <a:p>
            <a:pPr>
              <a:buClr>
                <a:srgbClr val="C00000"/>
              </a:buClr>
              <a:buFont typeface="Symbol" pitchFamily="18" charset="2"/>
              <a:buChar char=""/>
            </a:pPr>
            <a:r>
              <a:rPr lang="fa-IR" sz="2400" b="1" dirty="0" smtClean="0">
                <a:cs typeface="B Nazanin" pitchFamily="2" charset="-78"/>
              </a:rPr>
              <a:t>17- ارتقاء اعتماد به نفس</a:t>
            </a:r>
          </a:p>
          <a:p>
            <a:pPr>
              <a:buClr>
                <a:srgbClr val="C00000"/>
              </a:buClr>
              <a:buFont typeface="Symbol" pitchFamily="18" charset="2"/>
              <a:buChar char=""/>
            </a:pPr>
            <a:r>
              <a:rPr lang="fa-IR" sz="2400" b="1" dirty="0" smtClean="0">
                <a:cs typeface="B Nazanin" pitchFamily="2" charset="-78"/>
              </a:rPr>
              <a:t>18- بالا رفتن روحیه اتحاد</a:t>
            </a:r>
          </a:p>
          <a:p>
            <a:pPr>
              <a:buClr>
                <a:srgbClr val="C00000"/>
              </a:buClr>
              <a:buFont typeface="Symbol" pitchFamily="18" charset="2"/>
              <a:buChar char=""/>
            </a:pPr>
            <a:r>
              <a:rPr lang="fa-IR" sz="2400" b="1" dirty="0" smtClean="0">
                <a:cs typeface="B Nazanin" pitchFamily="2" charset="-78"/>
              </a:rPr>
              <a:t>19- ایجاد ماهیت گروهی بودن</a:t>
            </a:r>
            <a:br>
              <a:rPr lang="fa-IR" sz="2400" b="1" dirty="0" smtClean="0">
                <a:cs typeface="B Nazanin" pitchFamily="2" charset="-78"/>
              </a:rPr>
            </a:br>
            <a:endParaRPr lang="fa-IR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5804" y="274638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sz="4400" dirty="0" smtClean="0">
                <a:cs typeface="B Titr" pitchFamily="2" charset="-78"/>
              </a:rPr>
              <a:t>فواید و انگیزه های کار گروهی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x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17280000" cy="6572272"/>
          </a:xfrm>
        </p:spPr>
        <p:txBody>
          <a:bodyPr>
            <a:noAutofit/>
          </a:bodyPr>
          <a:lstStyle/>
          <a:p>
            <a:pPr>
              <a:buClr>
                <a:srgbClr val="C00000"/>
              </a:buClr>
              <a:buSzPct val="100000"/>
              <a:buFont typeface="Wingdings" pitchFamily="2" charset="2"/>
              <a:buChar char="q"/>
            </a:pPr>
            <a:r>
              <a:rPr lang="fa-IR" sz="2000" b="1" dirty="0" smtClean="0">
                <a:cs typeface="B Titr" pitchFamily="2" charset="-78"/>
              </a:rPr>
              <a:t>موانع و مشکلات کار گروهی :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fa-IR" sz="2000" b="1" dirty="0" smtClean="0">
                <a:cs typeface="B Nazanin" pitchFamily="2" charset="-78"/>
              </a:rPr>
              <a:t>الف- عوامل درونی 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fa-IR" sz="2000" b="1" dirty="0" smtClean="0">
                <a:cs typeface="B Nazanin" pitchFamily="2" charset="-78"/>
              </a:rPr>
              <a:t>ب- عوامل بیرونی </a:t>
            </a:r>
          </a:p>
          <a:p>
            <a:pPr>
              <a:buClr>
                <a:srgbClr val="0070C0"/>
              </a:buClr>
              <a:buSzPct val="121000"/>
              <a:buFont typeface="Wingdings" pitchFamily="2" charset="2"/>
              <a:buChar char="v"/>
            </a:pPr>
            <a:r>
              <a:rPr lang="fa-IR" sz="2000" b="1" dirty="0" smtClean="0">
                <a:cs typeface="B Nazanin" pitchFamily="2" charset="-78"/>
              </a:rPr>
              <a:t>عوامل درونی :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fa-IR" sz="2000" b="1" dirty="0" smtClean="0">
                <a:cs typeface="B Nazanin" pitchFamily="2" charset="-78"/>
              </a:rPr>
              <a:t>1- ویژگی های خاص شخصیت افراد_ شخصیت مثبت ( اثرگذاری ) شخصیت منفی(کمرویی)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fa-IR" sz="2000" b="1" dirty="0" smtClean="0">
                <a:cs typeface="B Nazanin" pitchFamily="2" charset="-78"/>
              </a:rPr>
              <a:t>2- عدم پذیرش نظرات و عقاید افراد از سوی یکدیگر (تضاد عقاید )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fa-IR" sz="2000" b="1" dirty="0" smtClean="0">
                <a:cs typeface="B Nazanin" pitchFamily="2" charset="-78"/>
              </a:rPr>
              <a:t>3- اختلاف سلیقه ها در کار گروهی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fa-IR" sz="2000" b="1" dirty="0" smtClean="0">
                <a:cs typeface="B Nazanin" pitchFamily="2" charset="-78"/>
              </a:rPr>
              <a:t>4- ایده ال گرایی کار گروهی را مشکل می کند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fa-IR" sz="2000" b="1" dirty="0" smtClean="0">
                <a:cs typeface="B Nazanin" pitchFamily="2" charset="-78"/>
              </a:rPr>
              <a:t>5- تنبلی یک عضو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fa-IR" sz="2000" b="1" dirty="0" smtClean="0">
                <a:cs typeface="B Nazanin" pitchFamily="2" charset="-78"/>
              </a:rPr>
              <a:t>6- بی تفاوتی یک عضو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fa-IR" sz="2000" b="1" smtClean="0">
                <a:cs typeface="B Nazanin" pitchFamily="2" charset="-78"/>
              </a:rPr>
              <a:t>7- عدم </a:t>
            </a:r>
            <a:r>
              <a:rPr lang="fa-IR" sz="2000" b="1" dirty="0" smtClean="0">
                <a:cs typeface="B Nazanin" pitchFamily="2" charset="-78"/>
              </a:rPr>
              <a:t>انعطاف پذیری</a:t>
            </a:r>
          </a:p>
          <a:p>
            <a:pPr>
              <a:buClr>
                <a:srgbClr val="0070C0"/>
              </a:buClr>
              <a:buSzPct val="115000"/>
              <a:buFont typeface="Wingdings" pitchFamily="2" charset="2"/>
              <a:buChar char="v"/>
            </a:pPr>
            <a:r>
              <a:rPr lang="fa-IR" sz="2000" b="1" dirty="0" smtClean="0">
                <a:cs typeface="B Titr" pitchFamily="2" charset="-78"/>
              </a:rPr>
              <a:t>عوامل بیرونی :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fa-IR" sz="2000" b="1" dirty="0" smtClean="0">
                <a:cs typeface="B Nazanin" pitchFamily="2" charset="-78"/>
              </a:rPr>
              <a:t>1- عدم رهبری صحیح در گروه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fa-IR" sz="2000" b="1" dirty="0" smtClean="0">
                <a:cs typeface="B Nazanin" pitchFamily="2" charset="-78"/>
              </a:rPr>
              <a:t>2- عدم آشنایی با قوانین و ضوابظ کار گروهی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fa-IR" sz="2000" b="1" dirty="0" smtClean="0">
                <a:cs typeface="B Nazanin" pitchFamily="2" charset="-78"/>
              </a:rPr>
              <a:t>3- خوب بر نزدن اعضا در گروه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fa-IR" sz="2000" b="1" dirty="0" smtClean="0">
                <a:cs typeface="B Nazanin" pitchFamily="2" charset="-78"/>
              </a:rPr>
              <a:t>4- عدم آموزش در کار گروهی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fa-IR" sz="2000" b="1" dirty="0" smtClean="0">
                <a:cs typeface="B Nazanin" pitchFamily="2" charset="-78"/>
              </a:rPr>
              <a:t>5- عدم آموزش برای کار گروهی</a:t>
            </a:r>
            <a:br>
              <a:rPr lang="fa-IR" sz="2000" b="1" dirty="0" smtClean="0">
                <a:cs typeface="B Nazanin" pitchFamily="2" charset="-78"/>
              </a:rPr>
            </a:br>
            <a:r>
              <a:rPr lang="fa-IR" sz="2000" b="1" dirty="0" smtClean="0">
                <a:cs typeface="B Nazanin" pitchFamily="2" charset="-78"/>
              </a:rPr>
              <a:t/>
            </a:r>
            <a:br>
              <a:rPr lang="fa-IR" sz="2000" b="1" dirty="0" smtClean="0">
                <a:cs typeface="B Nazanin" pitchFamily="2" charset="-78"/>
              </a:rPr>
            </a:br>
            <a:r>
              <a:rPr lang="fa-IR" sz="2000" b="1" dirty="0" smtClean="0">
                <a:cs typeface="B Nazanin" pitchFamily="2" charset="-78"/>
              </a:rPr>
              <a:t/>
            </a:r>
            <a:br>
              <a:rPr lang="fa-IR" sz="2000" b="1" dirty="0" smtClean="0">
                <a:cs typeface="B Nazanin" pitchFamily="2" charset="-78"/>
              </a:rPr>
            </a:br>
            <a:endParaRPr lang="fa-IR" sz="20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07/7/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6979 0.05318 L -0.82535 -0.06821 C -0.79514 -0.09549 -0.74983 -0.11075 -0.70261 -0.11075 C -0.64861 -0.11075 -0.60556 -0.09549 -0.57535 -0.06821 L -0.43073 0.05318 " pathEditMode="relative" rAng="0" ptsTypes="FffFF">
                                      <p:cBhvr>
                                        <p:cTn id="6" dur="2000" spd="-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00" y="-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6979 0.05318 L -0.82535 -0.06821 C -0.79514 -0.09549 -0.74983 -0.11075 -0.70261 -0.11075 C -0.64861 -0.11075 -0.60556 -0.09549 -0.57535 -0.06821 L -0.43073 0.05318 " pathEditMode="relative" rAng="0" ptsTypes="FffFF">
                                      <p:cBhvr>
                                        <p:cTn id="10" dur="2000" spd="-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00" y="-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6979 0.05318 L -0.82534 -0.06821 C -0.79514 -0.09549 -0.74982 -0.11075 -0.7026 -0.11075 C -0.64861 -0.11075 -0.60555 -0.09549 -0.57534 -0.06821 L -0.43073 0.05318 " pathEditMode="relative" rAng="0" ptsTypes="FffFF">
                                      <p:cBhvr>
                                        <p:cTn id="14" dur="2000" spd="-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00" y="-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6979 0.05318 L -0.82535 -0.06821 C -0.79514 -0.09549 -0.74983 -0.11075 -0.70261 -0.11075 C -0.64861 -0.11075 -0.60556 -0.09549 -0.57535 -0.06821 L -0.43073 0.05318 " pathEditMode="relative" rAng="0" ptsTypes="FffFF">
                                      <p:cBhvr>
                                        <p:cTn id="18" dur="2000" spd="-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00" y="-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6979 0.05318 L -0.82535 -0.06821 C -0.79514 -0.09549 -0.74983 -0.11075 -0.70261 -0.11075 C -0.64861 -0.11075 -0.60556 -0.09549 -0.57535 -0.06821 L -0.43073 0.05318 " pathEditMode="relative" rAng="0" ptsTypes="FffFF">
                                      <p:cBhvr>
                                        <p:cTn id="22" dur="2000" spd="-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00" y="-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698 0.05318 L -0.82535 -0.06821 C -0.79514 -0.0955 -0.74983 -0.11076 -0.70261 -0.11076 C -0.64861 -0.11076 -0.60556 -0.0955 -0.57535 -0.06821 L -0.43073 0.05318 " pathEditMode="relative" rAng="0" ptsTypes="FffFF">
                                      <p:cBhvr>
                                        <p:cTn id="26" dur="2000" spd="-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00" y="-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698 0.05318 L -0.82535 -0.06821 C -0.79514 -0.0955 -0.74983 -0.11076 -0.70261 -0.11076 C -0.64862 -0.11076 -0.60556 -0.0955 -0.57535 -0.06821 L -0.43073 0.05318 " pathEditMode="relative" rAng="0" ptsTypes="FffFF">
                                      <p:cBhvr>
                                        <p:cTn id="30" dur="2000" spd="-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00" y="-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6979 0.05317 L -0.82535 -0.06821 C -0.79514 -0.0955 -0.74983 -0.11076 -0.7026 -0.11076 C -0.64861 -0.11076 -0.60555 -0.0955 -0.57535 -0.06821 L -0.43073 0.05317 " pathEditMode="relative" rAng="0" ptsTypes="FffFF">
                                      <p:cBhvr>
                                        <p:cTn id="34" dur="2000" spd="-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00" y="-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6979 0.05318 L -0.82535 -0.06821 C -0.79514 -0.0955 -0.74983 -0.11076 -0.70261 -0.11076 C -0.64861 -0.11076 -0.60556 -0.0955 -0.57535 -0.06821 L -0.43073 0.05318 " pathEditMode="relative" rAng="0" ptsTypes="FffFF">
                                      <p:cBhvr>
                                        <p:cTn id="38" dur="2000" spd="-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00" y="-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6979 0.05317 L -0.82534 -0.06821 C -0.79513 -0.0955 -0.74982 -0.11076 -0.7026 -0.11076 C -0.64861 -0.11076 -0.60555 -0.0955 -0.57534 -0.06821 L -0.43072 0.05317 " pathEditMode="relative" rAng="0" ptsTypes="FffFF">
                                      <p:cBhvr>
                                        <p:cTn id="42" dur="2000" spd="-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00" y="-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698 0.05318 L -0.82535 -0.0682 C -0.79514 -0.09549 -0.74983 -0.11075 -0.70261 -0.11075 C -0.64862 -0.11075 -0.60556 -0.09549 -0.57535 -0.0682 L -0.43073 0.05318 " pathEditMode="relative" rAng="0" ptsTypes="FffFF">
                                      <p:cBhvr>
                                        <p:cTn id="46" dur="2000" spd="-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00" y="-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6979 0.05318 L -0.82535 -0.0682 C -0.79514 -0.09549 -0.74983 -0.11075 -0.70261 -0.11075 C -0.64861 -0.11075 -0.60556 -0.09549 -0.57535 -0.0682 L -0.43073 0.05318 " pathEditMode="relative" rAng="0" ptsTypes="FffFF">
                                      <p:cBhvr>
                                        <p:cTn id="50" dur="2000" spd="-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00" y="-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6979 0.05318 L -0.82534 -0.0682 C -0.79514 -0.09549 -0.74982 -0.11075 -0.7026 -0.11075 C -0.64861 -0.11075 -0.60555 -0.09549 -0.57534 -0.0682 L -0.43073 0.05318 " pathEditMode="relative" rAng="0" ptsTypes="FffFF">
                                      <p:cBhvr>
                                        <p:cTn id="54" dur="2000" spd="-100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00" y="-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6979 0.05318 L -0.82535 -0.0682 C -0.79514 -0.09549 -0.74983 -0.11075 -0.7026 -0.11075 C -0.64861 -0.11075 -0.60556 -0.09549 -0.57535 -0.0682 L -0.43073 0.05318 " pathEditMode="relative" rAng="0" ptsTypes="FffFF">
                                      <p:cBhvr>
                                        <p:cTn id="58" dur="2000" spd="-100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00" y="-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6979 0.05318 L -0.82535 -0.0682 C -0.79514 -0.09549 -0.74983 -0.11075 -0.70261 -0.11075 C -0.64861 -0.11075 -0.60556 -0.09549 -0.57535 -0.0682 L -0.43073 0.05318 " pathEditMode="relative" rAng="0" ptsTypes="FffFF">
                                      <p:cBhvr>
                                        <p:cTn id="62" dur="2000" spd="-100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00" y="-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6979 0.05318 L -0.82535 -0.06821 C -0.79514 -0.09549 -0.74983 -0.11075 -0.70261 -0.11075 C -0.64861 -0.11075 -0.60556 -0.09549 -0.57535 -0.06821 L -0.43073 0.05318 " pathEditMode="relative" rAng="0" ptsTypes="FffFF">
                                      <p:cBhvr>
                                        <p:cTn id="66" dur="2000" spd="-100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00" y="-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6979 0.05318 L -0.82535 -0.06821 C -0.79514 -0.09549 -0.74983 -0.11075 -0.70261 -0.11075 C -0.64861 -0.11075 -0.60556 -0.09549 -0.57535 -0.06821 L -0.43073 0.05318 " pathEditMode="relative" rAng="0" ptsTypes="FffFF">
                                      <p:cBhvr>
                                        <p:cTn id="70" dur="2000" spd="-100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00" y="-8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054749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fa-IR" sz="4400" dirty="0" smtClean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cs typeface="B Titr" pitchFamily="2" charset="-78"/>
              </a:rPr>
              <a:t>آماده سازی افکار </a:t>
            </a:r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fa-IR" sz="2800" b="1" dirty="0" smtClean="0">
                <a:cs typeface="B Nazanin" pitchFamily="2" charset="-78"/>
              </a:rPr>
              <a:t>مرحله ایست که گرداننده سعی می کند موانع بین خود و شرکت کنندگان را از بین ببرد و به اصطلاح یخ کارگاه را بشکند</a:t>
            </a:r>
          </a:p>
          <a:p>
            <a:pPr marL="82550" indent="0" algn="ctr">
              <a:buClr>
                <a:srgbClr val="C00000"/>
              </a:buClr>
              <a:buNone/>
            </a:pPr>
            <a:r>
              <a:rPr lang="fa-IR" sz="3600" b="1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cs typeface="B Titr" pitchFamily="2" charset="-78"/>
              </a:rPr>
              <a:t>به عنوان مثال </a:t>
            </a:r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fa-IR" sz="2800" b="1" dirty="0" smtClean="0">
                <a:cs typeface="B Nazanin" pitchFamily="2" charset="-78"/>
              </a:rPr>
              <a:t>بازی لیوان</a:t>
            </a:r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fa-IR" sz="2800" b="1" dirty="0" smtClean="0">
                <a:cs typeface="B Nazanin" pitchFamily="2" charset="-78"/>
              </a:rPr>
              <a:t>چند نفر تا به حال گرداننده بودند</a:t>
            </a:r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fa-IR" sz="2800" b="1" dirty="0" smtClean="0">
                <a:cs typeface="B Nazanin" pitchFamily="2" charset="-78"/>
              </a:rPr>
              <a:t>گردانندگی چه تأثیری بر روی شخصیت من گذاشته (شخصی_</a:t>
            </a:r>
            <a:r>
              <a:rPr lang="en-US" sz="2800" b="1" dirty="0" smtClean="0">
                <a:cs typeface="B Nazanin" pitchFamily="2" charset="-78"/>
              </a:rPr>
              <a:t>NA</a:t>
            </a:r>
            <a:r>
              <a:rPr lang="fa-IR" sz="2800" b="1" dirty="0" smtClean="0">
                <a:cs typeface="B Nazanin" pitchFamily="2" charset="-78"/>
              </a:rPr>
              <a:t>)</a:t>
            </a:r>
            <a:endParaRPr lang="fa-IR" sz="2800" b="1" dirty="0">
              <a:cs typeface="B Nazanin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07/7/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-4429180"/>
            <a:ext cx="8229600" cy="514353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fa-IR" sz="5200" dirty="0" smtClean="0"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cs typeface="B Titr" pitchFamily="2" charset="-78"/>
              </a:rPr>
              <a:t>چشم انداز </a:t>
            </a:r>
            <a:endParaRPr lang="fa-IR" sz="5200" dirty="0" smtClean="0"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  <a:p>
            <a:pPr algn="just">
              <a:lnSpc>
                <a:spcPct val="200000"/>
              </a:lnSpc>
            </a:pPr>
            <a:r>
              <a:rPr lang="fa-IR" sz="3600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cs typeface="B Titr" pitchFamily="2" charset="-78"/>
              </a:rPr>
              <a:t>مدلیست ذهنی از وضعیتی در آینده بنا شده بر گمانه زنی های منطقی و عقلانی ، فرضیاتی خردمندانه درباره آینده و متأثر از قضاوت های ما در مورد اینکه چه چیز شدنی و با ارزش است چشم انداز مدلیست ذهنی که مردم و سازمان ها را جذب      می کند و به خاطر آن تعهدات و اقداماتی را انجام دهند .</a:t>
            </a:r>
          </a:p>
          <a:p>
            <a:pPr>
              <a:buNone/>
            </a:pPr>
            <a:endParaRPr lang="fa-IR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07/7/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5 0.39953 L -0.00695 0.7324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96532E-6 L -0.0026 0.767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1000" r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-3571924"/>
            <a:ext cx="8229600" cy="4000528"/>
          </a:xfrm>
        </p:spPr>
        <p:txBody>
          <a:bodyPr/>
          <a:lstStyle/>
          <a:p>
            <a:endParaRPr lang="fa-IR" dirty="0" smtClean="0"/>
          </a:p>
          <a:p>
            <a:pPr algn="justLow">
              <a:lnSpc>
                <a:spcPct val="150000"/>
              </a:lnSpc>
              <a:buNone/>
            </a:pPr>
            <a:r>
              <a:rPr lang="fa-IR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cs typeface="B Titr" pitchFamily="2" charset="-78"/>
              </a:rPr>
              <a:t>داشتن یک چشم انداز برای گرداننده و</a:t>
            </a:r>
          </a:p>
          <a:p>
            <a:pPr algn="justLow">
              <a:lnSpc>
                <a:spcPct val="150000"/>
              </a:lnSpc>
              <a:buNone/>
            </a:pPr>
            <a:r>
              <a:rPr lang="fa-IR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cs typeface="B Titr" pitchFamily="2" charset="-78"/>
              </a:rPr>
              <a:t> داشتن چشم انداز برای شرکت کنندگان </a:t>
            </a:r>
          </a:p>
          <a:p>
            <a:pPr algn="justLow">
              <a:lnSpc>
                <a:spcPct val="150000"/>
              </a:lnSpc>
              <a:buNone/>
            </a:pPr>
            <a:r>
              <a:rPr lang="fa-IR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cs typeface="B Titr" pitchFamily="2" charset="-78"/>
              </a:rPr>
              <a:t>بنابر موضوع کارگاه چه اهمیتی دارد؟</a:t>
            </a:r>
            <a:endParaRPr lang="fa-IR" sz="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cs typeface="B Titr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07/7/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542 0.0948 C 0.30469 0.26959 0.37414 0.44439 0.37362 0.57179 C 0.3731 0.69919 0.33629 0.81549 0.23178 0.85988 C 0.12726 0.90428 -0.1842 0.9059 -0.25364 0.83815 C -0.32309 0.7704 -0.24756 0.5311 -0.18454 0.45318 C -0.12152 0.37526 0.09844 0.33827 0.12448 0.3711 C 0.15053 0.40347 0.06112 0.52624 -0.02829 0.64925 " pathEditMode="relative" rAng="0" ptsTypes="aaaaa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00" y="40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542 0.0948 C 0.30469 0.26959 0.37414 0.44439 0.37362 0.57179 C 0.3731 0.69919 0.33629 0.81549 0.23178 0.85988 C 0.12726 0.90428 -0.1842 0.9059 -0.25364 0.83815 C -0.32309 0.7704 -0.24756 0.5311 -0.18454 0.45318 C -0.12152 0.37526 0.09844 0.33827 0.12448 0.3711 C 0.15053 0.40347 0.06112 0.52624 -0.02829 0.64925 " pathEditMode="relative" rAng="0" ptsTypes="aaaaaaA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00" y="40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542 0.0948 C 0.30469 0.26959 0.37414 0.44439 0.37362 0.57179 C 0.3731 0.69919 0.33629 0.81549 0.23178 0.85988 C 0.12726 0.90428 -0.1842 0.9059 -0.25364 0.83815 C -0.32309 0.7704 -0.24756 0.5311 -0.18454 0.45318 C -0.12152 0.37526 0.09844 0.33827 0.12448 0.3711 C 0.15053 0.40347 0.06112 0.52624 -0.02829 0.64925 " pathEditMode="relative" rAng="0" ptsTypes="aaaaaaA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00" y="40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  <a:blipFill>
            <a:blip r:embed="rId3"/>
            <a:stretch>
              <a:fillRect/>
            </a:stretch>
          </a:blipFill>
        </p:spPr>
        <p:txBody>
          <a:bodyPr>
            <a:normAutofit fontScale="92500"/>
          </a:bodyPr>
          <a:lstStyle/>
          <a:p>
            <a:pPr algn="just">
              <a:lnSpc>
                <a:spcPct val="250000"/>
              </a:lnSpc>
              <a:buClr>
                <a:schemeClr val="accent2"/>
              </a:buClr>
              <a:buSzPct val="101000"/>
              <a:buFont typeface="Wingdings 2" pitchFamily="18" charset="2"/>
              <a:buChar char=""/>
            </a:pPr>
            <a:r>
              <a:rPr lang="fa-IR" sz="32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cs typeface="B Titr" pitchFamily="2" charset="-78"/>
              </a:rPr>
              <a:t>  متعهدکردن اعضا یعنی چه ؟</a:t>
            </a:r>
          </a:p>
          <a:p>
            <a:pPr algn="just">
              <a:lnSpc>
                <a:spcPct val="250000"/>
              </a:lnSpc>
              <a:buClr>
                <a:schemeClr val="accent2"/>
              </a:buClr>
              <a:buSzPct val="101000"/>
              <a:buFont typeface="Wingdings 2" pitchFamily="18" charset="2"/>
              <a:buChar char=""/>
            </a:pPr>
            <a:r>
              <a:rPr lang="fa-IR" sz="3200" b="1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cs typeface="B Titr" pitchFamily="2" charset="-78"/>
              </a:rPr>
              <a:t>  چگونه میتوان از اعضای شرکت کننده تعهد گرفت؟</a:t>
            </a:r>
          </a:p>
          <a:p>
            <a:pPr algn="just">
              <a:lnSpc>
                <a:spcPct val="250000"/>
              </a:lnSpc>
              <a:buClr>
                <a:schemeClr val="accent2"/>
              </a:buClr>
              <a:buSzPct val="101000"/>
              <a:buFont typeface="Wingdings 2" pitchFamily="18" charset="2"/>
              <a:buChar char=""/>
            </a:pPr>
            <a:r>
              <a:rPr lang="fa-IR" sz="3200" b="1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cs typeface="B Titr" pitchFamily="2" charset="-78"/>
              </a:rPr>
              <a:t>  گرفتن تعهد چه کمکی به گرداننده و کارگاه می کند ؟</a:t>
            </a:r>
          </a:p>
          <a:p>
            <a:pPr algn="just">
              <a:lnSpc>
                <a:spcPct val="250000"/>
              </a:lnSpc>
              <a:buClr>
                <a:schemeClr val="accent2"/>
              </a:buClr>
              <a:buSzPct val="101000"/>
              <a:buFont typeface="Wingdings 2" pitchFamily="18" charset="2"/>
              <a:buChar char=""/>
            </a:pPr>
            <a:r>
              <a:rPr lang="fa-IR" sz="3200" b="1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cs typeface="B Titr" pitchFamily="2" charset="-78"/>
              </a:rPr>
              <a:t>  تعهدات خود را نسبت به این دوره آموزش بیان کنید ؟</a:t>
            </a:r>
            <a:endParaRPr lang="fa-IR" sz="2800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  <a:blipFill>
            <a:blip r:embed="rId3"/>
            <a:stretch>
              <a:fillRect/>
            </a:stretch>
          </a:blipFill>
        </p:spPr>
        <p:txBody>
          <a:bodyPr>
            <a:normAutofit fontScale="85000" lnSpcReduction="10000"/>
          </a:bodyPr>
          <a:lstStyle/>
          <a:p>
            <a:pPr algn="ctr">
              <a:lnSpc>
                <a:spcPct val="200000"/>
              </a:lnSpc>
              <a:buNone/>
            </a:pPr>
            <a:r>
              <a:rPr lang="fa-IR" sz="3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Titr" pitchFamily="2" charset="-78"/>
              </a:rPr>
              <a:t>فرضیه ها و تعهدات اعضا نسبت به این دوره آموزش</a:t>
            </a:r>
          </a:p>
          <a:p>
            <a:pPr algn="just">
              <a:lnSpc>
                <a:spcPct val="200000"/>
              </a:lnSpc>
              <a:buNone/>
            </a:pPr>
            <a:r>
              <a:rPr lang="fa-I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1- اعضا علاقه مند به مشارکت فعالانه در کلیه مراحل خواهند بود و نظریات خود را برای بهبود هر چه بیشتر کارگاه ارائه خواهند داد .</a:t>
            </a:r>
          </a:p>
          <a:p>
            <a:pPr algn="just">
              <a:lnSpc>
                <a:spcPct val="200000"/>
              </a:lnSpc>
              <a:buNone/>
            </a:pPr>
            <a:r>
              <a:rPr lang="fa-I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2- اعضا متعهد میشوند یافته های خود را با دیگر اعضای انجمن در میان بگذارند .</a:t>
            </a:r>
          </a:p>
          <a:p>
            <a:pPr algn="just">
              <a:lnSpc>
                <a:spcPct val="200000"/>
              </a:lnSpc>
              <a:buNone/>
            </a:pPr>
            <a:r>
              <a:rPr lang="fa-I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3- اعضا تلاش خواهند کرد یافته های خویش را بر مبنای شرایط مختلف در کارگاه بکار گیرند و آموزش دهند .</a:t>
            </a:r>
          </a:p>
          <a:p>
            <a:pPr algn="just">
              <a:lnSpc>
                <a:spcPct val="200000"/>
              </a:lnSpc>
              <a:buNone/>
            </a:pPr>
            <a:r>
              <a:rPr lang="fa-I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4- اعضا تمایل دارند از روشهای مشارکتی و کار گروهی استفاده کنند .</a:t>
            </a:r>
          </a:p>
          <a:p>
            <a:pPr algn="just">
              <a:lnSpc>
                <a:spcPct val="200000"/>
              </a:lnSpc>
              <a:buNone/>
            </a:pPr>
            <a:r>
              <a:rPr lang="fa-I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Homa" pitchFamily="2" charset="-78"/>
              </a:rPr>
              <a:t>5- اعضا متعهد می شوند این یافته ها را تمرین کنند  ودر راستای خدمات خود بکارگیرند.</a:t>
            </a:r>
            <a:endParaRPr lang="fa-I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Homa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07/7/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84" y="857232"/>
            <a:ext cx="8229600" cy="5817880"/>
          </a:xfrm>
          <a:noFill/>
        </p:spPr>
        <p:txBody>
          <a:bodyPr>
            <a:normAutofit fontScale="92500" lnSpcReduction="10000"/>
          </a:bodyPr>
          <a:lstStyle/>
          <a:p>
            <a:pPr>
              <a:lnSpc>
                <a:spcPct val="300000"/>
              </a:lnSpc>
              <a:buNone/>
            </a:pPr>
            <a:r>
              <a:rPr lang="en-US" sz="28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cs typeface="B Titr" pitchFamily="2" charset="-78"/>
              </a:rPr>
              <a:t>    </a:t>
            </a:r>
            <a:r>
              <a:rPr lang="fa-IR" sz="28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cs typeface="B Titr" pitchFamily="2" charset="-78"/>
              </a:rPr>
              <a:t>تعریف و هدف کارگاه</a:t>
            </a:r>
            <a:endParaRPr lang="en-US" sz="2800" dirty="0" smtClean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cs typeface="B Titr" pitchFamily="2" charset="-78"/>
            </a:endParaRPr>
          </a:p>
          <a:p>
            <a:pPr>
              <a:buNone/>
            </a:pPr>
            <a:endParaRPr lang="fa-IR" sz="2800" dirty="0" smtClean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cs typeface="B Titr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400" b="1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cs typeface="B Homa" pitchFamily="2" charset="-78"/>
              </a:rPr>
              <a:t>محیطی است که اعضا گرد هم می آیند و در غالب کار گروهی و مشارکت سطح آگاهی خود را بالا می برند .</a:t>
            </a:r>
          </a:p>
          <a:p>
            <a:pPr>
              <a:lnSpc>
                <a:spcPct val="150000"/>
              </a:lnSpc>
            </a:pPr>
            <a:r>
              <a:rPr lang="fa-IR" sz="2400" b="1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cs typeface="B Homa" pitchFamily="2" charset="-78"/>
              </a:rPr>
              <a:t>محیطی است که اعضا در آن آزادانه ایده های خود را بروز می دهند</a:t>
            </a:r>
          </a:p>
          <a:p>
            <a:pPr>
              <a:lnSpc>
                <a:spcPct val="150000"/>
              </a:lnSpc>
            </a:pPr>
            <a:r>
              <a:rPr lang="fa-IR" sz="2400" b="1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cs typeface="B Homa" pitchFamily="2" charset="-78"/>
              </a:rPr>
              <a:t>محیطی است که اعضا بنابر نیازها و مشکلات گروه ها گرد هم می آیند و با چالش کشیدن موضوعات به راهکارهای مناسب دست پیدا می کنند .</a:t>
            </a:r>
          </a:p>
          <a:p>
            <a:pPr>
              <a:lnSpc>
                <a:spcPct val="150000"/>
              </a:lnSpc>
            </a:pPr>
            <a:r>
              <a:rPr lang="fa-IR" sz="2400" b="1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cs typeface="B Homa" pitchFamily="2" charset="-78"/>
              </a:rPr>
              <a:t>محیطی است که در آن حس همدلی اعضا و اتحادشان بیشتر می شود .</a:t>
            </a:r>
          </a:p>
          <a:p>
            <a:pPr>
              <a:lnSpc>
                <a:spcPct val="150000"/>
              </a:lnSpc>
            </a:pPr>
            <a:r>
              <a:rPr lang="fa-IR" sz="2400" b="1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cs typeface="B Homa" pitchFamily="2" charset="-78"/>
              </a:rPr>
              <a:t>محیطی است که در آن اعضا از رویدادهای </a:t>
            </a:r>
            <a:r>
              <a:rPr lang="en-US" sz="2400" b="1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cs typeface="B Homa" pitchFamily="2" charset="-78"/>
              </a:rPr>
              <a:t>NA</a:t>
            </a:r>
            <a:r>
              <a:rPr lang="fa-IR" sz="2400" b="1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cs typeface="B Homa" pitchFamily="2" charset="-78"/>
              </a:rPr>
              <a:t> بهتر با خبر می شوند .</a:t>
            </a:r>
            <a:r>
              <a:rPr lang="fa-IR" sz="24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cs typeface="B Homa" pitchFamily="2" charset="-78"/>
              </a:rPr>
              <a:t/>
            </a:r>
            <a:br>
              <a:rPr lang="fa-IR" sz="24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cs typeface="B Homa" pitchFamily="2" charset="-78"/>
              </a:rPr>
            </a:br>
            <a:endParaRPr lang="fa-IR" dirty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cs typeface="B Homa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07/7/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8698 -0.17017 C -0.99184 -0.15075 -0.9842 -0.1778 -0.99618 -0.15237 C -0.99809 -0.14867 -0.99791 -0.14335 -0.99982 -0.13965 C -1.00104 -0.13711 -1.00347 -0.13642 -1.0052 -0.13457 C -1.01423 -0.1237 -1.02135 -0.11561 -1.03246 -0.10913 C -1.04184 -0.08925 -1.03211 -0.10543 -1.06527 -0.09896 C -1.06909 -0.09827 -1.07604 -0.09387 -1.07604 -0.09364 C -1.08871 -0.09457 -1.10173 -0.09341 -1.11423 -0.09642 C -1.11684 -0.09688 -1.11753 -0.10243 -1.11979 -0.10405 C -1.12656 -0.10937 -1.1375 -0.11399 -1.14514 -0.11676 C -1.15503 -0.1237 -1.1585 -0.13503 -1.16875 -0.13965 C -1.17586 -0.1496 -1.1809 -0.15885 -1.18889 -0.16786 C -1.1934 -0.18358 -1.19548 -0.18728 -1.2052 -0.19815 C -1.26788 -0.19653 -1.32829 -0.19376 -1.39062 -0.18798 C -1.40555 -0.18312 -1.40659 -0.17064 -1.41788 -0.16 C -1.42274 -0.15006 -1.42604 -0.15006 -1.43437 -0.14728 C -1.44253 -0.13549 -1.43854 -0.1422 -1.44704 -0.12463 C -1.44826 -0.12185 -1.45069 -0.11676 -1.45069 -0.11653 C -1.45711 -0.08856 -1.46823 -0.06035 -1.48159 -0.03815 C -1.48923 -0.02543 -1.49739 -0.01041 -1.50885 -0.00486 C -1.51736 0.00717 -1.52482 0.00462 -1.53611 0.00786 C -1.54149 0.03052 -1.54982 0.06636 -1.52708 0.07399 C -1.52309 0.07769 -1.52014 0.08324 -1.51614 0.0867 C -1.50277 0.09896 -1.48784 0.10289 -1.47239 0.10705 C -1.42031 0.14474 -1.35764 0.11699 -1.30156 0.10451 C -1.29635 0.09387 -1.29132 0.0911 -1.28698 0.07907 C -1.28385 0.06104 -1.28698 0.03838 -1.27968 0.02312 C -1.27656 0.01665 -1.27204 0.01179 -1.26875 0.00555 C -1.26753 0.003 -1.26718 -0.00093 -1.26527 -0.00231 C -1.26076 -0.00555 -1.2552 -0.00439 -1.25069 -0.0074 C -1.24132 -0.01411 -1.23159 -0.02081 -1.22152 -0.0252 C -1.18194 -0.01503 -1.21909 -0.02728 -1.18698 -0.00994 C -1.17291 -0.00231 -1.15625 0.003 -1.14149 0.00786 C -1.13073 0.01803 -1.11979 0.0185 -1.10694 0.02058 C -1.01701 0.01942 -0.91458 0.09965 -0.88698 -0.01249 C -0.88889 -0.0296 -0.88958 -0.04671 -0.89253 -0.06335 C -0.89323 -0.06752 -0.89652 -0.0696 -0.89791 -0.07353 C -0.90225 -0.08555 -0.90451 -0.09919 -0.90885 -0.11168 C -0.9125 -0.13503 -0.91458 -0.15838 -0.92708 -0.17526 C -0.93177 -0.19468 -0.92691 -0.1896 -0.93975 -0.19306 C -0.96059 -0.19191 -0.98698 -0.20578 -0.98698 -0.17017 Z " pathEditMode="relative" rAng="0" ptsTypes="fffffffffffffffffffffffffffffffffffffffff">
                                      <p:cBhvr>
                                        <p:cTn id="6" dur="3000" spd="-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00" y="14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8698 -0.17018 C -0.99184 -0.15076 -0.98421 -0.17781 -0.99618 -0.15237 C -0.99809 -0.14867 -0.99792 -0.14336 -0.99983 -0.13966 C -1.00105 -0.13711 -1.00348 -0.13642 -1.00521 -0.13457 C -1.01424 -0.1237 -1.02136 -0.11561 -1.03247 -0.10914 C -1.04184 -0.08925 -1.03212 -0.10544 -1.06528 -0.09896 C -1.0691 -0.09827 -1.07605 -0.09388 -1.07605 -0.09365 C -1.08872 -0.09457 -1.10174 -0.09341 -1.11424 -0.09642 C -1.11684 -0.09688 -1.11754 -0.10243 -1.1198 -0.10405 C -1.12657 -0.10937 -1.1375 -0.11399 -1.14514 -0.11677 C -1.15504 -0.1237 -1.15851 -0.13503 -1.16875 -0.13966 C -1.17587 -0.1496 -1.18091 -0.15885 -1.18889 -0.16787 C -1.19341 -0.18359 -1.19549 -0.18729 -1.20521 -0.19815 C -1.26789 -0.19654 -1.3283 -0.19376 -1.39063 -0.18798 C -1.40556 -0.18313 -1.4066 -0.17064 -1.41789 -0.16 C -1.42275 -0.15006 -1.42605 -0.15006 -1.43421 -0.14729 C -1.44254 -0.1355 -1.43855 -0.1422 -1.44705 -0.12463 C -1.44809 -0.12185 -1.4507 -0.11677 -1.4507 -0.11654 C -1.45712 -0.08856 -1.46823 -0.06035 -1.4816 -0.03815 C -1.48924 -0.02544 -1.4974 -0.01041 -1.50886 -0.00486 C -1.51737 0.00716 -1.52483 0.00462 -1.53612 0.00786 C -1.5415 0.03052 -1.54983 0.06635 -1.52709 0.07398 C -1.52292 0.07768 -1.52014 0.08323 -1.51598 0.0867 C -1.50261 0.09896 -1.48785 0.10289 -1.4724 0.10705 C -1.42032 0.14474 -1.35764 0.11699 -1.30157 0.1045 C -1.29636 0.09387 -1.29132 0.09109 -1.28698 0.07907 C -1.28386 0.06104 -1.28698 0.03838 -1.27969 0.02312 C -1.27657 0.01664 -1.27205 0.01179 -1.26875 0.00554 C -1.26754 0.003 -1.26719 -0.00093 -1.26528 -0.00232 C -1.26077 -0.00555 -1.25521 -0.0044 -1.2507 -0.0074 C -1.24132 -0.01411 -1.2316 -0.02081 -1.22153 -0.02521 C -1.18195 -0.01503 -1.2191 -0.02729 -1.18698 -0.00995 C -1.17292 -0.00232 -1.15625 0.003 -1.1415 0.00786 C -1.13073 0.01803 -1.1198 0.01849 -1.10695 0.02057 C -1.01702 0.01942 -0.91459 0.09965 -0.88698 -0.01249 C -0.88889 -0.0296 -0.88959 -0.04671 -0.89254 -0.06336 C -0.89323 -0.06752 -0.89653 -0.0696 -0.89792 -0.07353 C -0.90226 -0.08555 -0.90452 -0.0992 -0.90886 -0.11168 C -0.9125 -0.13503 -0.91459 -0.15839 -0.92709 -0.17526 C -0.93177 -0.19469 -0.92691 -0.1896 -0.93976 -0.19307 C -0.96059 -0.19191 -0.98698 -0.20578 -0.98698 -0.17018 Z " pathEditMode="relative" rAng="0" ptsTypes="fffffffffffffffffffffffffffffffffffffffff">
                                      <p:cBhvr>
                                        <p:cTn id="10" dur="2000" spd="-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00" y="14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8698 -0.17017 C -0.99184 -0.15075 -0.9842 -0.1778 -0.99618 -0.15237 C -0.99809 -0.14867 -0.99792 -0.14335 -0.99983 -0.13965 C -1.00104 -0.13711 -1.00347 -0.13641 -1.00521 -0.13457 C -1.01424 -0.1237 -1.02136 -0.11561 -1.03247 -0.10913 C -1.04184 -0.08925 -1.03212 -0.10543 -1.06528 -0.09896 C -1.0691 -0.09826 -1.07604 -0.09387 -1.07604 -0.09364 C -1.08872 -0.09457 -1.10174 -0.09341 -1.11424 -0.09641 C -1.11684 -0.09688 -1.11754 -0.10243 -1.11979 -0.10404 C -1.12656 -0.10936 -1.1375 -0.11399 -1.14514 -0.11676 C -1.15504 -0.1237 -1.15851 -0.13503 -1.16875 -0.13965 C -1.17587 -0.14959 -1.1809 -0.15884 -1.18889 -0.16786 C -1.1934 -0.18358 -1.19549 -0.18728 -1.20521 -0.19815 C -1.26788 -0.19653 -1.3283 -0.19376 -1.39063 -0.18798 C -1.40556 -0.18312 -1.4066 -0.17063 -1.41788 -0.16 C -1.42274 -0.15006 -1.42604 -0.15006 -1.43438 -0.14728 C -1.44254 -0.13549 -1.43854 -0.1422 -1.44705 -0.12462 C -1.44827 -0.12185 -1.4507 -0.11676 -1.4507 -0.11653 C -1.45712 -0.08855 -1.46823 -0.06035 -1.4816 -0.03815 C -1.48924 -0.02543 -1.4974 -0.0104 -1.50886 -0.00485 C -1.51736 0.00717 -1.52483 0.00463 -1.53611 0.00786 C -1.5415 0.03052 -1.54983 0.06636 -1.52709 0.07399 C -1.52292 0.07769 -1.52014 0.08324 -1.51597 0.08671 C -1.50261 0.09896 -1.48785 0.10289 -1.4724 0.10705 C -1.42031 0.14474 -1.35764 0.117 -1.30156 0.10451 C -1.29636 0.09387 -1.29132 0.0911 -1.28698 0.07908 C -1.28386 0.06104 -1.28698 0.03838 -1.27969 0.02312 C -1.27656 0.01665 -1.27205 0.01179 -1.26875 0.00555 C -1.26754 0.00301 -1.26719 -0.00092 -1.26528 -0.00231 C -1.26077 -0.00555 -1.25521 -0.00439 -1.2507 -0.0074 C -1.24132 -0.0141 -1.2316 -0.02081 -1.22153 -0.0252 C -1.18195 -0.01503 -1.2191 -0.02728 -1.18698 -0.00994 C -1.17292 -0.00231 -1.15625 0.00301 -1.14149 0.00786 C -1.13073 0.01804 -1.11979 0.0185 -1.10695 0.02058 C -1.01702 0.01942 -0.91459 0.09965 -0.88698 -0.01248 C -0.88889 -0.02959 -0.88959 -0.0467 -0.89254 -0.06335 C -0.89323 -0.06751 -0.89653 -0.06959 -0.89792 -0.07352 C -0.90226 -0.08555 -0.90452 -0.09919 -0.90886 -0.11167 C -0.9125 -0.13503 -0.91459 -0.15838 -0.92709 -0.17526 C -0.93177 -0.19468 -0.92691 -0.18959 -0.93976 -0.19306 C -0.96059 -0.19191 -0.98698 -0.20578 -0.98698 -0.17017 Z " pathEditMode="relative" rAng="0" ptsTypes="fffffffffffffffffffffffffffffffffffffffff">
                                      <p:cBhvr>
                                        <p:cTn id="14" dur="2000" spd="-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00" y="14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8698 -0.17018 C -0.99184 -0.15075 -0.9842 -0.17781 -0.99618 -0.15237 C -0.99809 -0.14867 -0.99791 -0.14336 -0.99982 -0.13966 C -1.00104 -0.13711 -1.00347 -0.13642 -1.00521 -0.13457 C -1.01423 -0.1237 -1.02135 -0.11561 -1.03246 -0.10914 C -1.04184 -0.08925 -1.03212 -0.10544 -1.06527 -0.09896 C -1.06909 -0.09827 -1.07604 -0.09388 -1.07604 -0.09364 C -1.08871 -0.09457 -1.10173 -0.09341 -1.11423 -0.09642 C -1.11684 -0.09688 -1.11753 -0.10243 -1.11979 -0.10405 C -1.12656 -0.10937 -1.1375 -0.11399 -1.14514 -0.11677 C -1.15503 -0.1237 -1.1585 -0.13503 -1.16875 -0.13966 C -1.17587 -0.1496 -1.1809 -0.15885 -1.18889 -0.16786 C -1.1934 -0.18359 -1.19548 -0.18729 -1.20521 -0.19815 C -1.26788 -0.19653 -1.3283 -0.19376 -1.39062 -0.18798 C -1.40555 -0.18312 -1.40659 -0.17064 -1.41788 -0.16 C -1.42274 -0.15006 -1.42587 -0.15006 -1.4342 -0.14729 C -1.44253 -0.13549 -1.43854 -0.1422 -1.44705 -0.12463 C -1.44809 -0.12185 -1.45069 -0.11677 -1.45069 -0.11653 C -1.45712 -0.08856 -1.46823 -0.06035 -1.48159 -0.03815 C -1.48923 -0.02544 -1.49739 -0.01041 -1.50885 -0.00486 C -1.51736 0.00716 -1.52482 0.00462 -1.53611 0.00786 C -1.54149 0.03052 -1.54982 0.06636 -1.52708 0.07399 C -1.52291 0.07769 -1.52014 0.08323 -1.51597 0.0867 C -1.5026 0.09896 -1.48784 0.10289 -1.47239 0.10705 C -1.42031 0.14474 -1.35764 0.11699 -1.30156 0.10451 C -1.29635 0.09387 -1.29132 0.0911 -1.28698 0.07907 C -1.28385 0.06104 -1.28698 0.03838 -1.27968 0.02312 C -1.27656 0.01664 -1.27205 0.01179 -1.26875 0.00555 C -1.26753 0.003 -1.26718 -0.00093 -1.26527 -0.00231 C -1.26076 -0.00555 -1.25521 -0.0044 -1.25069 -0.0074 C -1.24132 -0.01411 -1.23159 -0.02081 -1.22152 -0.02521 C -1.18194 -0.01503 -1.21909 -0.02729 -1.18698 -0.00994 C -1.17291 -0.00231 -1.15625 0.003 -1.14149 0.00786 C -1.13073 0.01803 -1.11979 0.01849 -1.10694 0.02058 C -1.01701 0.01942 -0.91458 0.09965 -0.88698 -0.01249 C -0.88889 -0.0296 -0.88958 -0.04671 -0.89253 -0.06336 C -0.89323 -0.06752 -0.89652 -0.0696 -0.89791 -0.07353 C -0.90225 -0.08555 -0.90451 -0.09919 -0.90885 -0.11168 C -0.9125 -0.13503 -0.91458 -0.15838 -0.92708 -0.17526 C -0.93177 -0.19468 -0.92691 -0.1896 -0.93975 -0.19307 C -0.96059 -0.19191 -0.98698 -0.20578 -0.98698 -0.17018 Z " pathEditMode="relative" rAng="0" ptsTypes="fffffffffffffffffffffffffffffffffffffffff">
                                      <p:cBhvr>
                                        <p:cTn id="18" dur="2000" spd="-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00" y="14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8698 -0.17017 C -0.99184 -0.15075 -0.9842 -0.1778 -0.99618 -0.15237 C -0.99809 -0.14867 -0.99792 -0.14335 -0.99983 -0.13965 C -1.00104 -0.13711 -1.00347 -0.13641 -1.00521 -0.13456 C -1.01424 -0.1237 -1.02136 -0.11561 -1.03247 -0.10913 C -1.04184 -0.08925 -1.03212 -0.10543 -1.06528 -0.09896 C -1.0691 -0.09826 -1.07604 -0.09387 -1.07604 -0.09364 C -1.08872 -0.09456 -1.10174 -0.09341 -1.11424 -0.09641 C -1.11684 -0.09688 -1.11754 -0.10243 -1.11979 -0.10404 C -1.12656 -0.10936 -1.1375 -0.11399 -1.14514 -0.11676 C -1.15504 -0.1237 -1.15851 -0.13503 -1.16875 -0.13965 C -1.17587 -0.14959 -1.1809 -0.15884 -1.18889 -0.16786 C -1.1934 -0.18358 -1.19549 -0.18728 -1.20521 -0.19815 C -1.26788 -0.19653 -1.3283 -0.19376 -1.39063 -0.18797 C -1.40556 -0.18312 -1.4066 -0.17063 -1.41788 -0.16 C -1.42274 -0.15006 -1.42604 -0.15006 -1.43438 -0.14728 C -1.44254 -0.13549 -1.43854 -0.14219 -1.44705 -0.12462 C -1.44827 -0.12185 -1.4507 -0.11676 -1.4507 -0.11653 C -1.45712 -0.08855 -1.46823 -0.06034 -1.4816 -0.03815 C -1.48924 -0.02543 -1.4974 -0.0104 -1.50886 -0.00485 C -1.51736 0.00717 -1.52483 0.00463 -1.53611 0.00786 C -1.54149 0.03052 -1.54983 0.06636 -1.52708 0.07399 C -1.52309 0.07769 -1.52014 0.08324 -1.51597 0.08671 C -1.50261 0.09896 -1.48785 0.10289 -1.4724 0.10705 C -1.42031 0.14474 -1.35764 0.117 -1.30156 0.10451 C -1.29636 0.09387 -1.29132 0.0911 -1.28698 0.07908 C -1.28386 0.06104 -1.28698 0.03838 -1.27969 0.02312 C -1.27656 0.01665 -1.27205 0.01179 -1.26875 0.00555 C -1.26754 0.00301 -1.26719 -0.00092 -1.26528 -0.00231 C -1.26077 -0.00555 -1.25521 -0.00439 -1.2507 -0.0074 C -1.24132 -0.0141 -1.2316 -0.02081 -1.22153 -0.0252 C -1.18195 -0.01503 -1.2191 -0.02728 -1.18698 -0.00994 C -1.17292 -0.00231 -1.15625 0.00301 -1.14149 0.00786 C -1.13073 0.01804 -1.11979 0.0185 -1.10695 0.02058 C -1.01702 0.01942 -0.91458 0.09966 -0.88698 -0.01248 C -0.88889 -0.02959 -0.88958 -0.0467 -0.89254 -0.06335 C -0.89323 -0.06751 -0.89653 -0.06959 -0.89792 -0.07352 C -0.90226 -0.08555 -0.90452 -0.09919 -0.90886 -0.11167 C -0.9125 -0.13503 -0.91458 -0.15838 -0.92708 -0.17526 C -0.93177 -0.19468 -0.92691 -0.18959 -0.93976 -0.19306 C -0.96059 -0.19191 -0.98698 -0.20578 -0.98698 -0.17017 Z " pathEditMode="relative" rAng="0" ptsTypes="fffffffffffffffffffffffffffffffffffffffff">
                                      <p:cBhvr>
                                        <p:cTn id="22" dur="2000" spd="-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00" y="14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8698 -0.17017 C -0.99184 -0.15075 -0.9842 -0.1778 -0.99618 -0.15237 C -0.99809 -0.14867 -0.99792 -0.14335 -0.99983 -0.13965 C -1.00104 -0.13711 -1.00347 -0.13642 -1.00521 -0.13457 C -1.01424 -0.1237 -1.02135 -0.11561 -1.03246 -0.10913 C -1.04184 -0.08925 -1.03212 -0.10543 -1.06528 -0.09896 C -1.0691 -0.09827 -1.07604 -0.09387 -1.07604 -0.09364 C -1.08871 -0.09457 -1.10174 -0.09341 -1.11424 -0.09642 C -1.11684 -0.09688 -1.11753 -0.10243 -1.11979 -0.10405 C -1.12656 -0.10936 -1.1375 -0.11399 -1.14514 -0.11676 C -1.15503 -0.1237 -1.15851 -0.13503 -1.16875 -0.13965 C -1.17587 -0.1496 -1.1809 -0.15884 -1.18889 -0.16786 C -1.1934 -0.18358 -1.19549 -0.18728 -1.20521 -0.19815 C -1.26788 -0.19653 -1.3283 -0.19376 -1.39062 -0.18798 C -1.40555 -0.18312 -1.4066 -0.17064 -1.41788 -0.16 C -1.42274 -0.15006 -1.42604 -0.15006 -1.43437 -0.14728 C -1.44253 -0.13549 -1.43854 -0.1422 -1.44705 -0.12462 C -1.44826 -0.12185 -1.45069 -0.11676 -1.45069 -0.11653 C -1.45712 -0.08856 -1.46823 -0.06035 -1.4816 -0.03815 C -1.48924 -0.02543 -1.4974 -0.0104 -1.50885 -0.00486 C -1.51736 0.00717 -1.52483 0.00462 -1.53611 0.00786 C -1.54149 0.03052 -1.54983 0.06636 -1.52708 0.07399 C -1.52309 0.07769 -1.52014 0.08324 -1.51597 0.08671 C -1.5026 0.09896 -1.48785 0.10289 -1.4724 0.10705 C -1.42031 0.14474 -1.35764 0.11699 -1.30156 0.10451 C -1.29635 0.09387 -1.29132 0.0911 -1.28698 0.07908 C -1.28385 0.06104 -1.28698 0.03838 -1.27969 0.02312 C -1.27656 0.01665 -1.27205 0.01179 -1.26875 0.00555 C -1.26753 0.00301 -1.26719 -0.00092 -1.26528 -0.00231 C -1.26076 -0.00555 -1.25521 -0.00439 -1.25069 -0.0074 C -1.24132 -0.0141 -1.2316 -0.02081 -1.22153 -0.0252 C -1.18194 -0.01503 -1.2191 -0.02728 -1.18698 -0.00994 C -1.17292 -0.00231 -1.15625 0.00301 -1.14149 0.00786 C -1.13073 0.01803 -1.11979 0.0185 -1.10694 0.02058 C -1.01701 0.01942 -0.91458 0.09965 -0.88698 -0.01249 C -0.88889 -0.0296 -0.88958 -0.04671 -0.89253 -0.06335 C -0.89323 -0.06751 -0.89653 -0.0696 -0.89792 -0.07353 C -0.90226 -0.08555 -0.90451 -0.09919 -0.90885 -0.11168 C -0.9125 -0.13503 -0.91458 -0.15838 -0.92708 -0.17526 C -0.93177 -0.19468 -0.92691 -0.1896 -0.93976 -0.19306 C -0.96059 -0.19191 -0.98698 -0.20578 -0.98698 -0.17017 Z " pathEditMode="relative" rAng="0" ptsTypes="fffffffffffffffffffffffffffffffffffffffff">
                                      <p:cBhvr>
                                        <p:cTn id="26" dur="2000" spd="-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00" y="14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857916"/>
          </a:xfr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fa-IR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Titr" pitchFamily="2" charset="-78"/>
              </a:rPr>
              <a:t>انواع کارگاه :</a:t>
            </a:r>
            <a:endParaRPr lang="en-US" sz="3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Titr" pitchFamily="2" charset="-78"/>
            </a:endParaRPr>
          </a:p>
          <a:p>
            <a:pPr algn="ctr">
              <a:lnSpc>
                <a:spcPct val="150000"/>
              </a:lnSpc>
              <a:buNone/>
            </a:pPr>
            <a:endParaRPr lang="fa-IR" sz="1800" b="1" dirty="0" smtClean="0">
              <a:cs typeface="B Titr" pitchFamily="2" charset="-78"/>
            </a:endParaRPr>
          </a:p>
          <a:p>
            <a:pPr>
              <a:buClr>
                <a:srgbClr val="FF0000"/>
              </a:buClr>
              <a:buFont typeface="Wingdings 2" pitchFamily="18" charset="2"/>
              <a:buChar char=""/>
            </a:pPr>
            <a:r>
              <a:rPr lang="fa-IR" sz="36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cs typeface="B Nazanin" pitchFamily="2" charset="-78"/>
              </a:rPr>
              <a:t>1- متمرکز</a:t>
            </a:r>
            <a:endParaRPr lang="en-US" sz="3600" b="1" dirty="0" smtClean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cs typeface="B Nazanin" pitchFamily="2" charset="-78"/>
            </a:endParaRPr>
          </a:p>
          <a:p>
            <a:pPr>
              <a:buClr>
                <a:srgbClr val="FF0000"/>
              </a:buClr>
              <a:buNone/>
            </a:pPr>
            <a:endParaRPr lang="fa-IR" sz="3600" b="1" dirty="0" smtClean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cs typeface="B Nazanin" pitchFamily="2" charset="-78"/>
            </a:endParaRPr>
          </a:p>
          <a:p>
            <a:pPr>
              <a:buClr>
                <a:srgbClr val="FF0000"/>
              </a:buClr>
              <a:buFont typeface="Wingdings 2" pitchFamily="18" charset="2"/>
              <a:buChar char=""/>
            </a:pPr>
            <a:r>
              <a:rPr lang="fa-IR" sz="36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cs typeface="B Nazanin" pitchFamily="2" charset="-78"/>
              </a:rPr>
              <a:t>2- غیر متمرکز</a:t>
            </a:r>
            <a:endParaRPr lang="en-US" sz="3600" b="1" dirty="0" smtClean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cs typeface="B Nazanin" pitchFamily="2" charset="-78"/>
            </a:endParaRPr>
          </a:p>
          <a:p>
            <a:pPr>
              <a:buClr>
                <a:srgbClr val="FF0000"/>
              </a:buClr>
              <a:buNone/>
            </a:pPr>
            <a:endParaRPr lang="fa-IR" sz="3600" b="1" dirty="0" smtClean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cs typeface="B Nazanin" pitchFamily="2" charset="-78"/>
            </a:endParaRPr>
          </a:p>
          <a:p>
            <a:pPr>
              <a:buClr>
                <a:srgbClr val="FF0000"/>
              </a:buClr>
              <a:buFont typeface="Wingdings 2" pitchFamily="18" charset="2"/>
              <a:buChar char=""/>
            </a:pPr>
            <a:r>
              <a:rPr lang="fa-IR" sz="36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cs typeface="B Nazanin" pitchFamily="2" charset="-78"/>
              </a:rPr>
              <a:t>3- فصلی یا ادواری</a:t>
            </a:r>
            <a:endParaRPr lang="fa-IR" sz="3600" b="1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07/7/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110310"/>
          </a:xfr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fa-IR" sz="2800" dirty="0" smtClean="0">
                <a:cs typeface="B Titr" pitchFamily="2" charset="-78"/>
              </a:rPr>
              <a:t>به چه شیوه هایی برگزار می کنیم :</a:t>
            </a:r>
          </a:p>
          <a:p>
            <a:pPr>
              <a:lnSpc>
                <a:spcPct val="150000"/>
              </a:lnSpc>
              <a:buClr>
                <a:srgbClr val="C00000"/>
              </a:buClr>
              <a:buSzPct val="107000"/>
              <a:buFont typeface="Symbol" pitchFamily="18" charset="2"/>
              <a:buChar char="§"/>
            </a:pPr>
            <a:r>
              <a:rPr lang="fa-IR" sz="2800" b="1" dirty="0" smtClean="0">
                <a:cs typeface="B Nazanin" pitchFamily="2" charset="-78"/>
              </a:rPr>
              <a:t>1- وجدان گروهی</a:t>
            </a:r>
          </a:p>
          <a:p>
            <a:pPr>
              <a:lnSpc>
                <a:spcPct val="150000"/>
              </a:lnSpc>
              <a:buClr>
                <a:srgbClr val="C00000"/>
              </a:buClr>
              <a:buSzPct val="107000"/>
              <a:buFont typeface="Symbol" pitchFamily="18" charset="2"/>
              <a:buChar char="§"/>
            </a:pPr>
            <a:r>
              <a:rPr lang="fa-IR" sz="2800" b="1" dirty="0" smtClean="0">
                <a:cs typeface="B Nazanin" pitchFamily="2" charset="-78"/>
              </a:rPr>
              <a:t>2- بارش افکار</a:t>
            </a:r>
          </a:p>
          <a:p>
            <a:pPr>
              <a:lnSpc>
                <a:spcPct val="150000"/>
              </a:lnSpc>
              <a:buClr>
                <a:srgbClr val="C00000"/>
              </a:buClr>
              <a:buSzPct val="107000"/>
              <a:buFont typeface="Symbol" pitchFamily="18" charset="2"/>
              <a:buChar char="§"/>
            </a:pPr>
            <a:r>
              <a:rPr lang="fa-IR" sz="2800" b="1" dirty="0" smtClean="0">
                <a:cs typeface="B Nazanin" pitchFamily="2" charset="-78"/>
              </a:rPr>
              <a:t>3- ماکت سازی</a:t>
            </a:r>
          </a:p>
          <a:p>
            <a:pPr>
              <a:lnSpc>
                <a:spcPct val="150000"/>
              </a:lnSpc>
              <a:buClr>
                <a:srgbClr val="C00000"/>
              </a:buClr>
              <a:buSzPct val="107000"/>
              <a:buFont typeface="Symbol" pitchFamily="18" charset="2"/>
              <a:buChar char="§"/>
            </a:pPr>
            <a:r>
              <a:rPr lang="fa-IR" sz="2800" b="1" dirty="0" smtClean="0">
                <a:cs typeface="B Nazanin" pitchFamily="2" charset="-78"/>
              </a:rPr>
              <a:t>4- بازی های آموزشی</a:t>
            </a:r>
          </a:p>
          <a:p>
            <a:pPr>
              <a:lnSpc>
                <a:spcPct val="150000"/>
              </a:lnSpc>
              <a:buClr>
                <a:srgbClr val="C00000"/>
              </a:buClr>
              <a:buSzPct val="107000"/>
              <a:buFont typeface="Symbol" pitchFamily="18" charset="2"/>
              <a:buChar char="§"/>
            </a:pPr>
            <a:r>
              <a:rPr lang="fa-IR" sz="2800" b="1" dirty="0" smtClean="0">
                <a:cs typeface="B Nazanin" pitchFamily="2" charset="-78"/>
              </a:rPr>
              <a:t>5- کار می کند کار نمی کند</a:t>
            </a:r>
          </a:p>
          <a:p>
            <a:pPr>
              <a:lnSpc>
                <a:spcPct val="150000"/>
              </a:lnSpc>
              <a:buClr>
                <a:srgbClr val="C00000"/>
              </a:buClr>
              <a:buSzPct val="107000"/>
              <a:buFont typeface="Symbol" pitchFamily="18" charset="2"/>
              <a:buChar char="§"/>
            </a:pPr>
            <a:r>
              <a:rPr lang="fa-IR" sz="2800" b="1" dirty="0" smtClean="0">
                <a:cs typeface="B Nazanin" pitchFamily="2" charset="-78"/>
              </a:rPr>
              <a:t> 6-</a:t>
            </a:r>
            <a:r>
              <a:rPr lang="en-US" sz="2800" b="1" dirty="0" smtClean="0">
                <a:cs typeface="B Nazanin" pitchFamily="2" charset="-78"/>
              </a:rPr>
              <a:t> </a:t>
            </a:r>
            <a:r>
              <a:rPr lang="fa-IR" sz="2800" b="1" dirty="0" smtClean="0">
                <a:cs typeface="B Nazanin" pitchFamily="2" charset="-78"/>
              </a:rPr>
              <a:t>بحث و مناظره بین دو گروه</a:t>
            </a:r>
          </a:p>
          <a:p>
            <a:pPr>
              <a:lnSpc>
                <a:spcPct val="150000"/>
              </a:lnSpc>
              <a:buClr>
                <a:srgbClr val="C00000"/>
              </a:buClr>
              <a:buSzPct val="107000"/>
              <a:buFont typeface="Symbol" pitchFamily="18" charset="2"/>
              <a:buChar char="§"/>
            </a:pPr>
            <a:r>
              <a:rPr lang="fa-IR" sz="2800" b="1" dirty="0" smtClean="0">
                <a:cs typeface="B Nazanin" pitchFamily="2" charset="-78"/>
              </a:rPr>
              <a:t>7- </a:t>
            </a:r>
            <a:r>
              <a:rPr lang="en-US" sz="2800" b="1" dirty="0" smtClean="0">
                <a:cs typeface="B Nazanin" pitchFamily="2" charset="-78"/>
              </a:rPr>
              <a:t>WORK SHOP</a:t>
            </a:r>
            <a:endParaRPr lang="fa-IR" sz="2800" b="1" dirty="0" smtClean="0">
              <a:cs typeface="B Nazanin" pitchFamily="2" charset="-78"/>
            </a:endParaRPr>
          </a:p>
          <a:p>
            <a:pPr>
              <a:lnSpc>
                <a:spcPct val="150000"/>
              </a:lnSpc>
              <a:buClr>
                <a:srgbClr val="C00000"/>
              </a:buClr>
              <a:buSzPct val="107000"/>
              <a:buFont typeface="Symbol" pitchFamily="18" charset="2"/>
              <a:buChar char="§"/>
            </a:pPr>
            <a:r>
              <a:rPr lang="fa-IR" sz="2800" b="1" dirty="0" smtClean="0">
                <a:cs typeface="B Nazanin" pitchFamily="2" charset="-78"/>
              </a:rPr>
              <a:t>8- دو امدادی </a:t>
            </a:r>
            <a:endParaRPr lang="fa-IR" b="1" dirty="0">
              <a:cs typeface="B Nazanin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07/7/12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2010-01-12T23:09:28Z</outs:dateTime>
      <outs:isPinned>true</outs:isPinned>
    </outs:relatedDate>
    <outs:relatedDate>
      <outs:type>2</outs:type>
      <outs:displayName>Created</outs:displayName>
      <outs:dateTime>2009-12-29T19:46:10Z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aa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aa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FA47F063-0FF5-4254-A91D-391783E97406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922</TotalTime>
  <Words>1000</Words>
  <Application>Microsoft Office PowerPoint</Application>
  <PresentationFormat>On-screen Show (4:3)</PresentationFormat>
  <Paragraphs>148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30" baseType="lpstr">
      <vt:lpstr>Arial</vt:lpstr>
      <vt:lpstr>B Homa</vt:lpstr>
      <vt:lpstr>B Mitra</vt:lpstr>
      <vt:lpstr>B Nazanin</vt:lpstr>
      <vt:lpstr>B Titr</vt:lpstr>
      <vt:lpstr>Calibri</vt:lpstr>
      <vt:lpstr>Lucida Sans Unicode</vt:lpstr>
      <vt:lpstr>Symbol</vt:lpstr>
      <vt:lpstr>Verdana</vt:lpstr>
      <vt:lpstr>Wingdings</vt:lpstr>
      <vt:lpstr>Wingdings 2</vt:lpstr>
      <vt:lpstr>Wingdings 3</vt:lpstr>
      <vt:lpstr>Concourse</vt:lpstr>
      <vt:lpstr>آموزش شیوه ها و مهارت های گردانندگی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فواید و انگیزه های کار گروهی </vt:lpstr>
      <vt:lpstr>PowerPoint Presentation</vt:lpstr>
    </vt:vector>
  </TitlesOfParts>
  <Company>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آموزش شیوه ها و مهارت های گردانندگی</dc:title>
  <dc:creator>aa</dc:creator>
  <cp:lastModifiedBy>akam</cp:lastModifiedBy>
  <cp:revision>244</cp:revision>
  <dcterms:created xsi:type="dcterms:W3CDTF">2009-12-29T19:46:10Z</dcterms:created>
  <dcterms:modified xsi:type="dcterms:W3CDTF">2020-12-28T14:09:02Z</dcterms:modified>
</cp:coreProperties>
</file>