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256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168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01732-14A4-4B85-A902-DCCDC68655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4590447-ECFC-450A-8CC5-33497316E4C1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Nazanin" pitchFamily="2" charset="-78"/>
            </a:rPr>
            <a:t>چیدمان نشریات</a:t>
          </a:r>
          <a:endParaRPr lang="fa-IR" dirty="0">
            <a:solidFill>
              <a:schemeClr val="tx1"/>
            </a:solidFill>
            <a:cs typeface="B Nazanin" pitchFamily="2" charset="-78"/>
          </a:endParaRPr>
        </a:p>
      </dgm:t>
    </dgm:pt>
    <dgm:pt modelId="{40C04060-F71E-4663-9FB8-C4DC14E24394}" type="parTrans" cxnId="{704334AB-B318-48E3-930D-18B2EFFE822E}">
      <dgm:prSet/>
      <dgm:spPr/>
      <dgm:t>
        <a:bodyPr/>
        <a:lstStyle/>
        <a:p>
          <a:pPr rtl="1"/>
          <a:endParaRPr lang="fa-IR"/>
        </a:p>
      </dgm:t>
    </dgm:pt>
    <dgm:pt modelId="{0D57087B-0E3A-4F9B-A047-E0F34FC2A745}" type="sibTrans" cxnId="{704334AB-B318-48E3-930D-18B2EFFE822E}">
      <dgm:prSet/>
      <dgm:spPr/>
      <dgm:t>
        <a:bodyPr/>
        <a:lstStyle/>
        <a:p>
          <a:pPr rtl="1"/>
          <a:endParaRPr lang="fa-IR"/>
        </a:p>
      </dgm:t>
    </dgm:pt>
    <dgm:pt modelId="{EF6EA263-71DF-43A7-96CB-81CECC46B7AA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Nazanin" pitchFamily="2" charset="-78"/>
            </a:rPr>
            <a:t>تمرکز</a:t>
          </a:r>
          <a:endParaRPr lang="fa-IR" dirty="0">
            <a:solidFill>
              <a:schemeClr val="tx1"/>
            </a:solidFill>
            <a:cs typeface="B Nazanin" pitchFamily="2" charset="-78"/>
          </a:endParaRPr>
        </a:p>
      </dgm:t>
    </dgm:pt>
    <dgm:pt modelId="{D7031038-B99E-4AF4-A1EE-B4E381A6D145}" type="parTrans" cxnId="{649552D7-23C8-4359-A226-CF619B0032AE}">
      <dgm:prSet/>
      <dgm:spPr/>
      <dgm:t>
        <a:bodyPr/>
        <a:lstStyle/>
        <a:p>
          <a:pPr rtl="1"/>
          <a:endParaRPr lang="fa-IR"/>
        </a:p>
      </dgm:t>
    </dgm:pt>
    <dgm:pt modelId="{126EEA84-6786-4B13-BF23-D2ABE36F884E}" type="sibTrans" cxnId="{649552D7-23C8-4359-A226-CF619B0032AE}">
      <dgm:prSet/>
      <dgm:spPr/>
      <dgm:t>
        <a:bodyPr/>
        <a:lstStyle/>
        <a:p>
          <a:pPr rtl="1"/>
          <a:endParaRPr lang="fa-IR"/>
        </a:p>
      </dgm:t>
    </dgm:pt>
    <dgm:pt modelId="{7594C34F-358A-46EA-B632-A8125EC22B89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Nazanin" pitchFamily="2" charset="-78"/>
            </a:rPr>
            <a:t>هدف</a:t>
          </a:r>
          <a:endParaRPr lang="fa-IR" dirty="0">
            <a:solidFill>
              <a:schemeClr val="tx1"/>
            </a:solidFill>
            <a:cs typeface="B Nazanin" pitchFamily="2" charset="-78"/>
          </a:endParaRPr>
        </a:p>
      </dgm:t>
    </dgm:pt>
    <dgm:pt modelId="{D3F08A9B-A0B7-4309-AA5D-8A04B5EE2DAE}" type="parTrans" cxnId="{2A6F3EAA-F6A0-48F5-8B4D-A5D41440A865}">
      <dgm:prSet/>
      <dgm:spPr/>
      <dgm:t>
        <a:bodyPr/>
        <a:lstStyle/>
        <a:p>
          <a:pPr rtl="1"/>
          <a:endParaRPr lang="fa-IR"/>
        </a:p>
      </dgm:t>
    </dgm:pt>
    <dgm:pt modelId="{271F413C-0343-459B-A37B-AC885F521675}" type="sibTrans" cxnId="{2A6F3EAA-F6A0-48F5-8B4D-A5D41440A865}">
      <dgm:prSet/>
      <dgm:spPr/>
      <dgm:t>
        <a:bodyPr/>
        <a:lstStyle/>
        <a:p>
          <a:pPr rtl="1"/>
          <a:endParaRPr lang="fa-IR"/>
        </a:p>
      </dgm:t>
    </dgm:pt>
    <dgm:pt modelId="{DBBEC40D-935F-4FFD-947D-1D1DD0CC708C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Nazanin" pitchFamily="2" charset="-78"/>
            </a:rPr>
            <a:t>بر انگیختن احساس کنجکاوی اعضاء</a:t>
          </a:r>
          <a:endParaRPr lang="fa-IR" dirty="0">
            <a:solidFill>
              <a:schemeClr val="tx1"/>
            </a:solidFill>
            <a:cs typeface="B Nazanin" pitchFamily="2" charset="-78"/>
          </a:endParaRPr>
        </a:p>
      </dgm:t>
    </dgm:pt>
    <dgm:pt modelId="{7D546E91-45A4-48AA-A810-0AE391C7B942}" type="parTrans" cxnId="{FD69DE82-A8E0-4E9B-AB53-83A7047DB058}">
      <dgm:prSet/>
      <dgm:spPr/>
      <dgm:t>
        <a:bodyPr/>
        <a:lstStyle/>
        <a:p>
          <a:pPr rtl="1"/>
          <a:endParaRPr lang="fa-IR"/>
        </a:p>
      </dgm:t>
    </dgm:pt>
    <dgm:pt modelId="{DBDEFBA9-94FA-4FF1-93E5-D56C0B7CC822}" type="sibTrans" cxnId="{FD69DE82-A8E0-4E9B-AB53-83A7047DB058}">
      <dgm:prSet/>
      <dgm:spPr/>
      <dgm:t>
        <a:bodyPr/>
        <a:lstStyle/>
        <a:p>
          <a:pPr rtl="1"/>
          <a:endParaRPr lang="fa-IR"/>
        </a:p>
      </dgm:t>
    </dgm:pt>
    <dgm:pt modelId="{8B0938B8-5444-45B2-9CF9-2FED11AA4552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Nazanin" pitchFamily="2" charset="-78"/>
            </a:rPr>
            <a:t>معرفی مناسب</a:t>
          </a:r>
          <a:endParaRPr lang="fa-IR" dirty="0">
            <a:solidFill>
              <a:schemeClr val="tx1"/>
            </a:solidFill>
            <a:cs typeface="B Nazanin" pitchFamily="2" charset="-78"/>
          </a:endParaRPr>
        </a:p>
      </dgm:t>
    </dgm:pt>
    <dgm:pt modelId="{D61D7E4D-0876-4129-AF60-79697E912379}" type="parTrans" cxnId="{5DF8B8B2-2A86-4CB0-A55D-5D08C31EB855}">
      <dgm:prSet/>
      <dgm:spPr/>
      <dgm:t>
        <a:bodyPr/>
        <a:lstStyle/>
        <a:p>
          <a:pPr rtl="1"/>
          <a:endParaRPr lang="fa-IR"/>
        </a:p>
      </dgm:t>
    </dgm:pt>
    <dgm:pt modelId="{DDD1AA5E-6B40-4241-A5AC-054BE0BEC648}" type="sibTrans" cxnId="{5DF8B8B2-2A86-4CB0-A55D-5D08C31EB855}">
      <dgm:prSet/>
      <dgm:spPr/>
      <dgm:t>
        <a:bodyPr/>
        <a:lstStyle/>
        <a:p>
          <a:pPr rtl="1"/>
          <a:endParaRPr lang="fa-IR"/>
        </a:p>
      </dgm:t>
    </dgm:pt>
    <dgm:pt modelId="{E7469342-1308-4A51-B54E-20B959E70590}" type="pres">
      <dgm:prSet presAssocID="{21601732-14A4-4B85-A902-DCCDC68655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CA40A5-6B81-4834-8569-C85B4EECBB86}" type="pres">
      <dgm:prSet presAssocID="{14590447-ECFC-450A-8CC5-33497316E4C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41251-A906-4CB5-84BA-27187972C5D5}" type="pres">
      <dgm:prSet presAssocID="{0D57087B-0E3A-4F9B-A047-E0F34FC2A74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6393A8A-2A32-4A72-AFD4-BD1FB5A0D7F5}" type="pres">
      <dgm:prSet presAssocID="{0D57087B-0E3A-4F9B-A047-E0F34FC2A745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5FE6FA1-2DAA-4762-93DC-194B1F48970A}" type="pres">
      <dgm:prSet presAssocID="{EF6EA263-71DF-43A7-96CB-81CECC46B7AA}" presName="node" presStyleLbl="node1" presStyleIdx="1" presStyleCnt="5" custRadScaleRad="102082" custRadScaleInc="-1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EBC55-44B0-457C-A8A9-B33AA7AE4DBD}" type="pres">
      <dgm:prSet presAssocID="{126EEA84-6786-4B13-BF23-D2ABE36F884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84FDE35-DA57-47B9-A300-3A1524B2832A}" type="pres">
      <dgm:prSet presAssocID="{126EEA84-6786-4B13-BF23-D2ABE36F884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FA4A677-0BF3-40FD-A24B-5704D8DDABAA}" type="pres">
      <dgm:prSet presAssocID="{7594C34F-358A-46EA-B632-A8125EC22B89}" presName="node" presStyleLbl="node1" presStyleIdx="2" presStyleCnt="5" custRadScaleRad="124683" custRadScaleInc="-47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08AD9-75D3-4A09-8E00-7481FD06A563}" type="pres">
      <dgm:prSet presAssocID="{271F413C-0343-459B-A37B-AC885F52167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BCB3BD14-950E-4A54-B0F4-0C6A10086743}" type="pres">
      <dgm:prSet presAssocID="{271F413C-0343-459B-A37B-AC885F52167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8514227-B447-4B46-A5D8-718BD4C827B8}" type="pres">
      <dgm:prSet presAssocID="{DBBEC40D-935F-4FFD-947D-1D1DD0CC708C}" presName="node" presStyleLbl="node1" presStyleIdx="3" presStyleCnt="5" custScaleX="254937" custRadScaleRad="105829" custRadScaleInc="21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CC5E4-08AA-4A8F-8C69-FC5430192067}" type="pres">
      <dgm:prSet presAssocID="{DBDEFBA9-94FA-4FF1-93E5-D56C0B7CC82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DA67C24-2046-4BE5-BB32-5E99183EB2F4}" type="pres">
      <dgm:prSet presAssocID="{DBDEFBA9-94FA-4FF1-93E5-D56C0B7CC82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E33B74F-99E8-4EBD-B818-426E4BFD4B63}" type="pres">
      <dgm:prSet presAssocID="{8B0938B8-5444-45B2-9CF9-2FED11AA4552}" presName="node" presStyleLbl="node1" presStyleIdx="4" presStyleCnt="5" custScaleX="232924" custRadScaleRad="98863" custRadScaleInc="3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721D5-1D16-4C04-9028-2380C3646B4E}" type="pres">
      <dgm:prSet presAssocID="{DDD1AA5E-6B40-4241-A5AC-054BE0BEC64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3CD53C6-6D46-4F29-BCF3-E0C5055FD9F0}" type="pres">
      <dgm:prSet presAssocID="{DDD1AA5E-6B40-4241-A5AC-054BE0BEC64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7230762-0732-4A18-9A0C-E810F64C7951}" type="presOf" srcId="{21601732-14A4-4B85-A902-DCCDC686555D}" destId="{E7469342-1308-4A51-B54E-20B959E70590}" srcOrd="0" destOrd="0" presId="urn:microsoft.com/office/officeart/2005/8/layout/cycle2"/>
    <dgm:cxn modelId="{7DB83218-8212-4B22-9459-C09573240032}" type="presOf" srcId="{DDD1AA5E-6B40-4241-A5AC-054BE0BEC648}" destId="{C3CD53C6-6D46-4F29-BCF3-E0C5055FD9F0}" srcOrd="1" destOrd="0" presId="urn:microsoft.com/office/officeart/2005/8/layout/cycle2"/>
    <dgm:cxn modelId="{23B65AA6-DBC5-43A3-96CA-DDE1D22A6273}" type="presOf" srcId="{14590447-ECFC-450A-8CC5-33497316E4C1}" destId="{05CA40A5-6B81-4834-8569-C85B4EECBB86}" srcOrd="0" destOrd="0" presId="urn:microsoft.com/office/officeart/2005/8/layout/cycle2"/>
    <dgm:cxn modelId="{599DF064-3EA6-408B-8997-1E504FF23EF8}" type="presOf" srcId="{DBDEFBA9-94FA-4FF1-93E5-D56C0B7CC822}" destId="{4E3CC5E4-08AA-4A8F-8C69-FC5430192067}" srcOrd="0" destOrd="0" presId="urn:microsoft.com/office/officeart/2005/8/layout/cycle2"/>
    <dgm:cxn modelId="{5DF8B8B2-2A86-4CB0-A55D-5D08C31EB855}" srcId="{21601732-14A4-4B85-A902-DCCDC686555D}" destId="{8B0938B8-5444-45B2-9CF9-2FED11AA4552}" srcOrd="4" destOrd="0" parTransId="{D61D7E4D-0876-4129-AF60-79697E912379}" sibTransId="{DDD1AA5E-6B40-4241-A5AC-054BE0BEC648}"/>
    <dgm:cxn modelId="{2A068E60-6377-4764-9617-A700A5026524}" type="presOf" srcId="{126EEA84-6786-4B13-BF23-D2ABE36F884E}" destId="{56AEBC55-44B0-457C-A8A9-B33AA7AE4DBD}" srcOrd="0" destOrd="0" presId="urn:microsoft.com/office/officeart/2005/8/layout/cycle2"/>
    <dgm:cxn modelId="{FD69DE82-A8E0-4E9B-AB53-83A7047DB058}" srcId="{21601732-14A4-4B85-A902-DCCDC686555D}" destId="{DBBEC40D-935F-4FFD-947D-1D1DD0CC708C}" srcOrd="3" destOrd="0" parTransId="{7D546E91-45A4-48AA-A810-0AE391C7B942}" sibTransId="{DBDEFBA9-94FA-4FF1-93E5-D56C0B7CC822}"/>
    <dgm:cxn modelId="{649552D7-23C8-4359-A226-CF619B0032AE}" srcId="{21601732-14A4-4B85-A902-DCCDC686555D}" destId="{EF6EA263-71DF-43A7-96CB-81CECC46B7AA}" srcOrd="1" destOrd="0" parTransId="{D7031038-B99E-4AF4-A1EE-B4E381A6D145}" sibTransId="{126EEA84-6786-4B13-BF23-D2ABE36F884E}"/>
    <dgm:cxn modelId="{4143E9B3-EC8D-4427-9CB8-90366EFF1EF9}" type="presOf" srcId="{7594C34F-358A-46EA-B632-A8125EC22B89}" destId="{AFA4A677-0BF3-40FD-A24B-5704D8DDABAA}" srcOrd="0" destOrd="0" presId="urn:microsoft.com/office/officeart/2005/8/layout/cycle2"/>
    <dgm:cxn modelId="{E89ECA0E-478E-4080-B829-7F9401817467}" type="presOf" srcId="{126EEA84-6786-4B13-BF23-D2ABE36F884E}" destId="{C84FDE35-DA57-47B9-A300-3A1524B2832A}" srcOrd="1" destOrd="0" presId="urn:microsoft.com/office/officeart/2005/8/layout/cycle2"/>
    <dgm:cxn modelId="{5C83C216-F51C-4A03-8972-34C5B3D88C69}" type="presOf" srcId="{8B0938B8-5444-45B2-9CF9-2FED11AA4552}" destId="{8E33B74F-99E8-4EBD-B818-426E4BFD4B63}" srcOrd="0" destOrd="0" presId="urn:microsoft.com/office/officeart/2005/8/layout/cycle2"/>
    <dgm:cxn modelId="{2A6F3EAA-F6A0-48F5-8B4D-A5D41440A865}" srcId="{21601732-14A4-4B85-A902-DCCDC686555D}" destId="{7594C34F-358A-46EA-B632-A8125EC22B89}" srcOrd="2" destOrd="0" parTransId="{D3F08A9B-A0B7-4309-AA5D-8A04B5EE2DAE}" sibTransId="{271F413C-0343-459B-A37B-AC885F521675}"/>
    <dgm:cxn modelId="{6F9511B4-858A-4825-85E7-D44D09E82014}" type="presOf" srcId="{DDD1AA5E-6B40-4241-A5AC-054BE0BEC648}" destId="{8AE721D5-1D16-4C04-9028-2380C3646B4E}" srcOrd="0" destOrd="0" presId="urn:microsoft.com/office/officeart/2005/8/layout/cycle2"/>
    <dgm:cxn modelId="{5F41BCDF-EC49-4C04-ABF3-21F21F5C6830}" type="presOf" srcId="{EF6EA263-71DF-43A7-96CB-81CECC46B7AA}" destId="{35FE6FA1-2DAA-4762-93DC-194B1F48970A}" srcOrd="0" destOrd="0" presId="urn:microsoft.com/office/officeart/2005/8/layout/cycle2"/>
    <dgm:cxn modelId="{A942A247-0885-4CFF-81AD-6D415E109726}" type="presOf" srcId="{0D57087B-0E3A-4F9B-A047-E0F34FC2A745}" destId="{96393A8A-2A32-4A72-AFD4-BD1FB5A0D7F5}" srcOrd="1" destOrd="0" presId="urn:microsoft.com/office/officeart/2005/8/layout/cycle2"/>
    <dgm:cxn modelId="{D2ADB204-5A7A-4B82-B724-A95F0722DFE0}" type="presOf" srcId="{271F413C-0343-459B-A37B-AC885F521675}" destId="{86308AD9-75D3-4A09-8E00-7481FD06A563}" srcOrd="0" destOrd="0" presId="urn:microsoft.com/office/officeart/2005/8/layout/cycle2"/>
    <dgm:cxn modelId="{BB573933-8B31-461C-9BC5-5D984A841C12}" type="presOf" srcId="{0D57087B-0E3A-4F9B-A047-E0F34FC2A745}" destId="{2F941251-A906-4CB5-84BA-27187972C5D5}" srcOrd="0" destOrd="0" presId="urn:microsoft.com/office/officeart/2005/8/layout/cycle2"/>
    <dgm:cxn modelId="{ADC43A15-0AE4-4F64-BA0B-B016542B63A2}" type="presOf" srcId="{271F413C-0343-459B-A37B-AC885F521675}" destId="{BCB3BD14-950E-4A54-B0F4-0C6A10086743}" srcOrd="1" destOrd="0" presId="urn:microsoft.com/office/officeart/2005/8/layout/cycle2"/>
    <dgm:cxn modelId="{90FFE71C-2C55-46A2-8DBD-45CF7359462B}" type="presOf" srcId="{DBBEC40D-935F-4FFD-947D-1D1DD0CC708C}" destId="{88514227-B447-4B46-A5D8-718BD4C827B8}" srcOrd="0" destOrd="0" presId="urn:microsoft.com/office/officeart/2005/8/layout/cycle2"/>
    <dgm:cxn modelId="{459621BB-78CB-4B1E-B22C-DC687A25FC2A}" type="presOf" srcId="{DBDEFBA9-94FA-4FF1-93E5-D56C0B7CC822}" destId="{ADA67C24-2046-4BE5-BB32-5E99183EB2F4}" srcOrd="1" destOrd="0" presId="urn:microsoft.com/office/officeart/2005/8/layout/cycle2"/>
    <dgm:cxn modelId="{704334AB-B318-48E3-930D-18B2EFFE822E}" srcId="{21601732-14A4-4B85-A902-DCCDC686555D}" destId="{14590447-ECFC-450A-8CC5-33497316E4C1}" srcOrd="0" destOrd="0" parTransId="{40C04060-F71E-4663-9FB8-C4DC14E24394}" sibTransId="{0D57087B-0E3A-4F9B-A047-E0F34FC2A745}"/>
    <dgm:cxn modelId="{1B925373-1300-46CB-870A-D9A4C9563E04}" type="presParOf" srcId="{E7469342-1308-4A51-B54E-20B959E70590}" destId="{05CA40A5-6B81-4834-8569-C85B4EECBB86}" srcOrd="0" destOrd="0" presId="urn:microsoft.com/office/officeart/2005/8/layout/cycle2"/>
    <dgm:cxn modelId="{7E616B38-18E2-4A33-8F02-EB813989EBD3}" type="presParOf" srcId="{E7469342-1308-4A51-B54E-20B959E70590}" destId="{2F941251-A906-4CB5-84BA-27187972C5D5}" srcOrd="1" destOrd="0" presId="urn:microsoft.com/office/officeart/2005/8/layout/cycle2"/>
    <dgm:cxn modelId="{D690EB5C-FA48-4FE7-8B70-AEC54FE986DF}" type="presParOf" srcId="{2F941251-A906-4CB5-84BA-27187972C5D5}" destId="{96393A8A-2A32-4A72-AFD4-BD1FB5A0D7F5}" srcOrd="0" destOrd="0" presId="urn:microsoft.com/office/officeart/2005/8/layout/cycle2"/>
    <dgm:cxn modelId="{6CAFA946-EB67-4A28-AF94-B281AD3E1E2F}" type="presParOf" srcId="{E7469342-1308-4A51-B54E-20B959E70590}" destId="{35FE6FA1-2DAA-4762-93DC-194B1F48970A}" srcOrd="2" destOrd="0" presId="urn:microsoft.com/office/officeart/2005/8/layout/cycle2"/>
    <dgm:cxn modelId="{C94E9FA2-E61E-4DF5-A957-6CDED08B5175}" type="presParOf" srcId="{E7469342-1308-4A51-B54E-20B959E70590}" destId="{56AEBC55-44B0-457C-A8A9-B33AA7AE4DBD}" srcOrd="3" destOrd="0" presId="urn:microsoft.com/office/officeart/2005/8/layout/cycle2"/>
    <dgm:cxn modelId="{FA05109F-B3BD-4C63-83AE-DDC4E32C8DBF}" type="presParOf" srcId="{56AEBC55-44B0-457C-A8A9-B33AA7AE4DBD}" destId="{C84FDE35-DA57-47B9-A300-3A1524B2832A}" srcOrd="0" destOrd="0" presId="urn:microsoft.com/office/officeart/2005/8/layout/cycle2"/>
    <dgm:cxn modelId="{539239EE-7B24-4A9E-B4F0-36BD0010B951}" type="presParOf" srcId="{E7469342-1308-4A51-B54E-20B959E70590}" destId="{AFA4A677-0BF3-40FD-A24B-5704D8DDABAA}" srcOrd="4" destOrd="0" presId="urn:microsoft.com/office/officeart/2005/8/layout/cycle2"/>
    <dgm:cxn modelId="{DA3E4D3E-04B3-41E5-9921-6C2901D180CE}" type="presParOf" srcId="{E7469342-1308-4A51-B54E-20B959E70590}" destId="{86308AD9-75D3-4A09-8E00-7481FD06A563}" srcOrd="5" destOrd="0" presId="urn:microsoft.com/office/officeart/2005/8/layout/cycle2"/>
    <dgm:cxn modelId="{212C7835-CBFF-4A19-BF06-160F9C9510F3}" type="presParOf" srcId="{86308AD9-75D3-4A09-8E00-7481FD06A563}" destId="{BCB3BD14-950E-4A54-B0F4-0C6A10086743}" srcOrd="0" destOrd="0" presId="urn:microsoft.com/office/officeart/2005/8/layout/cycle2"/>
    <dgm:cxn modelId="{5C394F95-B24F-4B83-B230-5C98A2B5189D}" type="presParOf" srcId="{E7469342-1308-4A51-B54E-20B959E70590}" destId="{88514227-B447-4B46-A5D8-718BD4C827B8}" srcOrd="6" destOrd="0" presId="urn:microsoft.com/office/officeart/2005/8/layout/cycle2"/>
    <dgm:cxn modelId="{482B0451-FCED-4787-A118-BF92D602ABAC}" type="presParOf" srcId="{E7469342-1308-4A51-B54E-20B959E70590}" destId="{4E3CC5E4-08AA-4A8F-8C69-FC5430192067}" srcOrd="7" destOrd="0" presId="urn:microsoft.com/office/officeart/2005/8/layout/cycle2"/>
    <dgm:cxn modelId="{6F723725-11A0-408E-B09E-C8282C8B3F5F}" type="presParOf" srcId="{4E3CC5E4-08AA-4A8F-8C69-FC5430192067}" destId="{ADA67C24-2046-4BE5-BB32-5E99183EB2F4}" srcOrd="0" destOrd="0" presId="urn:microsoft.com/office/officeart/2005/8/layout/cycle2"/>
    <dgm:cxn modelId="{5CF379D8-8861-40C2-AC7A-ACC7156E3C4B}" type="presParOf" srcId="{E7469342-1308-4A51-B54E-20B959E70590}" destId="{8E33B74F-99E8-4EBD-B818-426E4BFD4B63}" srcOrd="8" destOrd="0" presId="urn:microsoft.com/office/officeart/2005/8/layout/cycle2"/>
    <dgm:cxn modelId="{489F361F-A83A-4B1A-BC95-2F19BF8B2B5F}" type="presParOf" srcId="{E7469342-1308-4A51-B54E-20B959E70590}" destId="{8AE721D5-1D16-4C04-9028-2380C3646B4E}" srcOrd="9" destOrd="0" presId="urn:microsoft.com/office/officeart/2005/8/layout/cycle2"/>
    <dgm:cxn modelId="{0B48E427-8B65-48FD-9788-C394C1C5AAD7}" type="presParOf" srcId="{8AE721D5-1D16-4C04-9028-2380C3646B4E}" destId="{C3CD53C6-6D46-4F29-BCF3-E0C5055FD9F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A40A5-6B81-4834-8569-C85B4EECBB86}">
      <dsp:nvSpPr>
        <dsp:cNvPr id="0" name=""/>
        <dsp:cNvSpPr/>
      </dsp:nvSpPr>
      <dsp:spPr>
        <a:xfrm>
          <a:off x="3566981" y="1021"/>
          <a:ext cx="1449213" cy="1449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solidFill>
                <a:schemeClr val="tx1"/>
              </a:solidFill>
              <a:cs typeface="B Nazanin" pitchFamily="2" charset="-78"/>
            </a:rPr>
            <a:t>چیدمان نشریات</a:t>
          </a:r>
          <a:endParaRPr lang="fa-IR" sz="27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3779213" y="213253"/>
        <a:ext cx="1024749" cy="1024749"/>
      </dsp:txXfrm>
    </dsp:sp>
    <dsp:sp modelId="{2F941251-A906-4CB5-84BA-27187972C5D5}">
      <dsp:nvSpPr>
        <dsp:cNvPr id="0" name=""/>
        <dsp:cNvSpPr/>
      </dsp:nvSpPr>
      <dsp:spPr>
        <a:xfrm rot="2095759">
          <a:off x="4983404" y="1100601"/>
          <a:ext cx="390575" cy="489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>
        <a:off x="4993958" y="1164879"/>
        <a:ext cx="273403" cy="293465"/>
      </dsp:txXfrm>
    </dsp:sp>
    <dsp:sp modelId="{35FE6FA1-2DAA-4762-93DC-194B1F48970A}">
      <dsp:nvSpPr>
        <dsp:cNvPr id="0" name=""/>
        <dsp:cNvSpPr/>
      </dsp:nvSpPr>
      <dsp:spPr>
        <a:xfrm>
          <a:off x="5359315" y="1252734"/>
          <a:ext cx="1449213" cy="1449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solidFill>
                <a:schemeClr val="tx1"/>
              </a:solidFill>
              <a:cs typeface="B Nazanin" pitchFamily="2" charset="-78"/>
            </a:rPr>
            <a:t>تمرکز</a:t>
          </a:r>
          <a:endParaRPr lang="fa-IR" sz="27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5571547" y="1464966"/>
        <a:ext cx="1024749" cy="1024749"/>
      </dsp:txXfrm>
    </dsp:sp>
    <dsp:sp modelId="{56AEBC55-44B0-457C-A8A9-B33AA7AE4DBD}">
      <dsp:nvSpPr>
        <dsp:cNvPr id="0" name=""/>
        <dsp:cNvSpPr/>
      </dsp:nvSpPr>
      <dsp:spPr>
        <a:xfrm rot="5310796">
          <a:off x="5966402" y="2718990"/>
          <a:ext cx="286231" cy="489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>
        <a:off x="6008223" y="2773892"/>
        <a:ext cx="200362" cy="293465"/>
      </dsp:txXfrm>
    </dsp:sp>
    <dsp:sp modelId="{AFA4A677-0BF3-40FD-A24B-5704D8DDABAA}">
      <dsp:nvSpPr>
        <dsp:cNvPr id="0" name=""/>
        <dsp:cNvSpPr/>
      </dsp:nvSpPr>
      <dsp:spPr>
        <a:xfrm>
          <a:off x="5410928" y="3241338"/>
          <a:ext cx="1449213" cy="1449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solidFill>
                <a:schemeClr val="tx1"/>
              </a:solidFill>
              <a:cs typeface="B Nazanin" pitchFamily="2" charset="-78"/>
            </a:rPr>
            <a:t>هدف</a:t>
          </a:r>
          <a:endParaRPr lang="fa-IR" sz="27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5623160" y="3453570"/>
        <a:ext cx="1024749" cy="1024749"/>
      </dsp:txXfrm>
    </dsp:sp>
    <dsp:sp modelId="{86308AD9-75D3-4A09-8E00-7481FD06A563}">
      <dsp:nvSpPr>
        <dsp:cNvPr id="0" name=""/>
        <dsp:cNvSpPr/>
      </dsp:nvSpPr>
      <dsp:spPr>
        <a:xfrm rot="10770308">
          <a:off x="4941186" y="3730272"/>
          <a:ext cx="331978" cy="489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 rot="10800000">
        <a:off x="5040777" y="3827664"/>
        <a:ext cx="232385" cy="293465"/>
      </dsp:txXfrm>
    </dsp:sp>
    <dsp:sp modelId="{88514227-B447-4B46-A5D8-718BD4C827B8}">
      <dsp:nvSpPr>
        <dsp:cNvPr id="0" name=""/>
        <dsp:cNvSpPr/>
      </dsp:nvSpPr>
      <dsp:spPr>
        <a:xfrm>
          <a:off x="1090470" y="3268958"/>
          <a:ext cx="3694582" cy="1449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solidFill>
                <a:schemeClr val="tx1"/>
              </a:solidFill>
              <a:cs typeface="B Nazanin" pitchFamily="2" charset="-78"/>
            </a:rPr>
            <a:t>بر انگیختن احساس کنجکاوی اعضاء</a:t>
          </a:r>
          <a:endParaRPr lang="fa-IR" sz="27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631529" y="3481190"/>
        <a:ext cx="2612464" cy="1024749"/>
      </dsp:txXfrm>
    </dsp:sp>
    <dsp:sp modelId="{4E3CC5E4-08AA-4A8F-8C69-FC5430192067}">
      <dsp:nvSpPr>
        <dsp:cNvPr id="0" name=""/>
        <dsp:cNvSpPr/>
      </dsp:nvSpPr>
      <dsp:spPr>
        <a:xfrm rot="15566932">
          <a:off x="2597567" y="2749278"/>
          <a:ext cx="307963" cy="489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 rot="10800000">
        <a:off x="2652220" y="2892513"/>
        <a:ext cx="215574" cy="293465"/>
      </dsp:txXfrm>
    </dsp:sp>
    <dsp:sp modelId="{8E33B74F-99E8-4EBD-B818-426E4BFD4B63}">
      <dsp:nvSpPr>
        <dsp:cNvPr id="0" name=""/>
        <dsp:cNvSpPr/>
      </dsp:nvSpPr>
      <dsp:spPr>
        <a:xfrm>
          <a:off x="874431" y="1252737"/>
          <a:ext cx="3375566" cy="1449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solidFill>
                <a:schemeClr val="tx1"/>
              </a:solidFill>
              <a:cs typeface="B Nazanin" pitchFamily="2" charset="-78"/>
            </a:rPr>
            <a:t>معرفی مناسب</a:t>
          </a:r>
          <a:endParaRPr lang="fa-IR" sz="27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368771" y="1464969"/>
        <a:ext cx="2386886" cy="1024749"/>
      </dsp:txXfrm>
    </dsp:sp>
    <dsp:sp modelId="{8AE721D5-1D16-4C04-9028-2380C3646B4E}">
      <dsp:nvSpPr>
        <dsp:cNvPr id="0" name=""/>
        <dsp:cNvSpPr/>
      </dsp:nvSpPr>
      <dsp:spPr>
        <a:xfrm rot="19446184">
          <a:off x="3467672" y="1010805"/>
          <a:ext cx="184074" cy="489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>
        <a:off x="3472916" y="1124816"/>
        <a:ext cx="128852" cy="293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1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90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86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80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19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75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30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2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15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99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9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C089E33-E758-4C99-A3C5-12FE365C4EA3}" type="slidenum">
              <a:rPr lang="fa-IR" smtClean="0"/>
              <a:t>‹#›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05FF5B-0B01-4DC3-9236-656089AFF48C}" type="datetimeFigureOut">
              <a:rPr lang="fa-IR" smtClean="0"/>
              <a:t>1442/05/09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FFB87-450C-454C-918F-36FDFDCC27D1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1442/05/09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EB49-9F2C-49AB-B58A-D5AE9A95B476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6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9144000" cy="1961456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fa-IR" sz="8000" b="1" dirty="0">
                <a:latin typeface="IranNastaliq" pitchFamily="18" charset="0"/>
                <a:cs typeface="IranNastaliq" pitchFamily="18" charset="0"/>
              </a:rPr>
              <a:t>کارگاه آموزشی منشی و </a:t>
            </a:r>
            <a:r>
              <a:rPr lang="fa-IR" sz="8000" b="1" dirty="0" smtClean="0">
                <a:latin typeface="IranNastaliq" pitchFamily="18" charset="0"/>
                <a:cs typeface="IranNastaliq" pitchFamily="18" charset="0"/>
              </a:rPr>
              <a:t>نشریات</a:t>
            </a:r>
            <a:endParaRPr lang="fa-IR" sz="8000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8812"/>
            <a:ext cx="8460432" cy="51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6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620000" cy="1143000"/>
          </a:xfrm>
        </p:spPr>
        <p:txBody>
          <a:bodyPr/>
          <a:lstStyle/>
          <a:p>
            <a:pPr algn="ctr"/>
            <a:r>
              <a:rPr lang="fa-IR" dirty="0" smtClean="0">
                <a:latin typeface="IranNastaliq" pitchFamily="18" charset="0"/>
                <a:cs typeface="IranNastaliq" pitchFamily="18" charset="0"/>
              </a:rPr>
              <a:t>چه نوع نشریاتی میتوان استفاده کرد؟</a:t>
            </a:r>
            <a:endParaRPr lang="fa-IR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7620000" cy="44839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a-IR" sz="3000" b="1" dirty="0" smtClean="0">
                <a:cs typeface="B Nazanin" pitchFamily="2" charset="-78"/>
              </a:rPr>
              <a:t>گروه ها اغلب انتشارات مختلف </a:t>
            </a:r>
            <a:r>
              <a:rPr lang="en-US" sz="3000" b="1" dirty="0" smtClean="0">
                <a:cs typeface="B Nazanin" pitchFamily="2" charset="-78"/>
              </a:rPr>
              <a:t>Na</a:t>
            </a:r>
            <a:r>
              <a:rPr lang="fa-IR" sz="3000" b="1" dirty="0" smtClean="0">
                <a:cs typeface="B Nazanin" pitchFamily="2" charset="-78"/>
              </a:rPr>
              <a:t>راروی میز نشریات در جلسات خود ارائه می دهند نشریاتی از قبیل:بولتن ها و کتابهای مختلف خدماتی </a:t>
            </a:r>
            <a:r>
              <a:rPr lang="en-US" sz="3000" b="1" dirty="0" smtClean="0">
                <a:cs typeface="B Nazanin" pitchFamily="2" charset="-78"/>
              </a:rPr>
              <a:t>NA</a:t>
            </a:r>
            <a:r>
              <a:rPr lang="fa-IR" sz="3000" b="1" dirty="0" smtClean="0">
                <a:cs typeface="B Nazanin" pitchFamily="2" charset="-78"/>
              </a:rPr>
              <a:t>،مجله </a:t>
            </a:r>
            <a:r>
              <a:rPr lang="en-US" sz="3000" b="1" dirty="0" smtClean="0">
                <a:cs typeface="B Nazanin" pitchFamily="2" charset="-78"/>
              </a:rPr>
              <a:t>NA  WAY</a:t>
            </a:r>
            <a:r>
              <a:rPr lang="fa-IR" sz="3000" b="1" dirty="0" smtClean="0">
                <a:cs typeface="B Nazanin" pitchFamily="2" charset="-78"/>
              </a:rPr>
              <a:t>،و خبر نامه محلی </a:t>
            </a:r>
            <a:r>
              <a:rPr lang="en-US" sz="3000" b="1" dirty="0" smtClean="0">
                <a:cs typeface="B Nazanin" pitchFamily="2" charset="-78"/>
              </a:rPr>
              <a:t>NA</a:t>
            </a:r>
            <a:r>
              <a:rPr lang="fa-IR" sz="3000" b="1" dirty="0" smtClean="0">
                <a:cs typeface="B Nazanin" pitchFamily="2" charset="-78"/>
              </a:rPr>
              <a:t>.ارائه هر گونه نشریات متعلق به انجمن های دوازده قدمی دیگر یا سازمان های خارج از </a:t>
            </a:r>
            <a:r>
              <a:rPr lang="en-US" sz="3000" b="1" dirty="0" smtClean="0">
                <a:cs typeface="B Nazanin" pitchFamily="2" charset="-78"/>
              </a:rPr>
              <a:t>NA</a:t>
            </a:r>
            <a:r>
              <a:rPr lang="fa-IR" sz="3000" b="1" dirty="0" smtClean="0">
                <a:cs typeface="B Nazanin" pitchFamily="2" charset="-78"/>
              </a:rPr>
              <a:t>بر روی میز نشریات و یا خواندن و مراجعه به آنها در جلسات نا مناسب و نا درست است انجام این کار به نوعی تایید یک مجموعه خارجی را القاء می کند که مستقیما بر خلاف سنت ششم </a:t>
            </a:r>
            <a:r>
              <a:rPr lang="en-US" sz="3000" b="1" dirty="0" smtClean="0">
                <a:cs typeface="B Nazanin" pitchFamily="2" charset="-78"/>
              </a:rPr>
              <a:t>Na</a:t>
            </a:r>
            <a:r>
              <a:rPr lang="fa-IR" sz="3000" b="1" dirty="0" smtClean="0">
                <a:cs typeface="B Nazanin" pitchFamily="2" charset="-78"/>
              </a:rPr>
              <a:t>می باشد.</a:t>
            </a:r>
            <a:endParaRPr lang="fa-IR" sz="3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410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IranNastaliq" pitchFamily="18" charset="0"/>
                <a:cs typeface="B Nazanin" pitchFamily="2" charset="-78"/>
              </a:rPr>
              <a:t>نشریات چگونه به </a:t>
            </a:r>
            <a:r>
              <a:rPr lang="fa-IR" b="1" dirty="0" smtClean="0">
                <a:latin typeface="IranNastaliq" pitchFamily="18" charset="0"/>
                <a:cs typeface="B Nazanin" pitchFamily="2" charset="-78"/>
              </a:rPr>
              <a:t>بهبودی</a:t>
            </a:r>
            <a:r>
              <a:rPr lang="fa-IR" b="1" dirty="0">
                <a:latin typeface="IranNastaliq" pitchFamily="18" charset="0"/>
                <a:cs typeface="B Nazanin" pitchFamily="2" charset="-78"/>
              </a:rPr>
              <a:t> شخصی</a:t>
            </a:r>
            <a:r>
              <a:rPr lang="fa-IR" b="1" dirty="0" smtClean="0">
                <a:latin typeface="IranNastaliq" pitchFamily="18" charset="0"/>
                <a:cs typeface="B Nazanin" pitchFamily="2" charset="-78"/>
              </a:rPr>
              <a:t> </a:t>
            </a:r>
            <a:r>
              <a:rPr lang="fa-IR" dirty="0" smtClean="0">
                <a:latin typeface="IranNastaliq" pitchFamily="18" charset="0"/>
                <a:cs typeface="B Nazanin" pitchFamily="2" charset="-78"/>
              </a:rPr>
              <a:t>اعضاء و </a:t>
            </a:r>
            <a:r>
              <a:rPr lang="fa-IR" b="1" dirty="0" smtClean="0">
                <a:latin typeface="IranNastaliq" pitchFamily="18" charset="0"/>
                <a:cs typeface="B Nazanin" pitchFamily="2" charset="-78"/>
              </a:rPr>
              <a:t>هدف اصلی </a:t>
            </a:r>
            <a:r>
              <a:rPr lang="fa-IR" dirty="0" smtClean="0">
                <a:latin typeface="IranNastaliq" pitchFamily="18" charset="0"/>
                <a:cs typeface="B Nazanin" pitchFamily="2" charset="-78"/>
              </a:rPr>
              <a:t>گروه کمک می کند؟ </a:t>
            </a:r>
            <a:endParaRPr lang="fa-IR" dirty="0">
              <a:latin typeface="IranNastaliq" pitchFamily="18" charset="0"/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204864"/>
            <a:ext cx="2808312" cy="2711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900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Nazanin" pitchFamily="2" charset="-78"/>
              </a:rPr>
              <a:t>مسئول نشریات باید دارای چه ویژگی هایی باشد؟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3898354" cy="32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67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چه وظایفی برای مسئول نشریات می توان در نظر گرفت؟</a:t>
            </a:r>
            <a:endParaRPr lang="fa-IR" dirty="0">
              <a:cs typeface="B Nazanin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3625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411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چگونگی انجام کارها توسط مسئول نشریات؟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«قبل از خدمت،هنگام خدمت، بعد از خدمت»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1916832"/>
            <a:ext cx="4608512" cy="36076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59531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Autofit/>
          </a:bodyPr>
          <a:lstStyle/>
          <a:p>
            <a:r>
              <a:rPr lang="fa-IR" sz="8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با آرزوی دیدار مجدد شما</a:t>
            </a:r>
            <a:endParaRPr lang="fa-IR" sz="88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4071942"/>
            <a:ext cx="342902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8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خدا نگهدار</a:t>
            </a:r>
            <a:endParaRPr lang="fa-IR" sz="88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7666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218"/>
          </a:xfrm>
        </p:spPr>
        <p:txBody>
          <a:bodyPr/>
          <a:lstStyle/>
          <a:p>
            <a:pPr algn="ctr"/>
            <a:r>
              <a:rPr lang="fa-IR" dirty="0">
                <a:latin typeface="IranNastaliq" pitchFamily="18" charset="0"/>
                <a:cs typeface="IranNastaliq" pitchFamily="18" charset="0"/>
              </a:rPr>
              <a:t>کارگاه اول:</a:t>
            </a:r>
            <a:r>
              <a:rPr lang="en-US" dirty="0">
                <a:latin typeface="IranNastaliq" pitchFamily="18" charset="0"/>
                <a:cs typeface="IranNastaliq" pitchFamily="18" charset="0"/>
              </a:rPr>
              <a:t/>
            </a:r>
            <a:br>
              <a:rPr lang="en-US" dirty="0">
                <a:latin typeface="IranNastaliq" pitchFamily="18" charset="0"/>
                <a:cs typeface="IranNastaliq" pitchFamily="18" charset="0"/>
              </a:rPr>
            </a:br>
            <a:r>
              <a:rPr lang="fa-IR" dirty="0">
                <a:latin typeface="IranNastaliq" pitchFamily="18" charset="0"/>
                <a:cs typeface="IranNastaliq" pitchFamily="18" charset="0"/>
              </a:rPr>
              <a:t>منشی جلسات بهبودی:</a:t>
            </a:r>
            <a:r>
              <a:rPr lang="en-US" dirty="0">
                <a:latin typeface="IranNastaliq" pitchFamily="18" charset="0"/>
                <a:cs typeface="IranNastaliq" pitchFamily="18" charset="0"/>
              </a:rPr>
              <a:t/>
            </a:r>
            <a:br>
              <a:rPr lang="en-US" dirty="0">
                <a:latin typeface="IranNastaliq" pitchFamily="18" charset="0"/>
                <a:cs typeface="IranNastaliq" pitchFamily="18" charset="0"/>
              </a:rPr>
            </a:br>
            <a:endParaRPr lang="fa-IR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6984776" cy="4717901"/>
          </a:xfrm>
        </p:spPr>
      </p:pic>
    </p:spTree>
    <p:extLst>
      <p:ext uri="{BB962C8B-B14F-4D97-AF65-F5344CB8AC3E}">
        <p14:creationId xmlns:p14="http://schemas.microsoft.com/office/powerpoint/2010/main" val="25731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IranNastaliq" pitchFamily="18" charset="0"/>
                <a:cs typeface="B Kamran Outline" pitchFamily="2" charset="-78"/>
              </a:rPr>
              <a:t>انجمن از ما میخواهد حامل چه پیامی باشیم</a:t>
            </a:r>
            <a:r>
              <a:rPr lang="fa-IR" dirty="0" smtClean="0">
                <a:solidFill>
                  <a:srgbClr val="FF0000"/>
                </a:solidFill>
                <a:latin typeface="IranNastaliq" pitchFamily="18" charset="0"/>
                <a:cs typeface="B Kamran Outline" pitchFamily="2" charset="-78"/>
              </a:rPr>
              <a:t>؟</a:t>
            </a:r>
            <a:endParaRPr lang="fa-IR" dirty="0">
              <a:solidFill>
                <a:srgbClr val="FF0000"/>
              </a:solidFill>
              <a:latin typeface="IranNastaliq" pitchFamily="18" charset="0"/>
              <a:cs typeface="B Kamran Outline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a-IR" sz="5400" b="1" dirty="0" smtClean="0">
                <a:latin typeface="IranNastaliq" pitchFamily="18" charset="0"/>
                <a:cs typeface="B Koodak" pitchFamily="2" charset="-78"/>
              </a:rPr>
              <a:t>پیامی که گروه های </a:t>
            </a:r>
            <a:r>
              <a:rPr lang="fa-IR" sz="5400" b="1" dirty="0" smtClean="0">
                <a:cs typeface="B Mitra" pitchFamily="2" charset="-78"/>
              </a:rPr>
              <a:t>NA</a:t>
            </a:r>
            <a:r>
              <a:rPr lang="fa-IR" sz="5400" b="1" dirty="0" smtClean="0">
                <a:latin typeface="IranNastaliq" pitchFamily="18" charset="0"/>
                <a:cs typeface="B Koodak" pitchFamily="2" charset="-78"/>
              </a:rPr>
              <a:t>حامل آن هستند ، پیام امید و آزادی از اعتیاد فعال است</a:t>
            </a:r>
          </a:p>
          <a:p>
            <a:pPr marL="114300" indent="0">
              <a:buNone/>
            </a:pPr>
            <a:r>
              <a:rPr lang="fa-IR" sz="5400" b="1" dirty="0">
                <a:latin typeface="IranNastaliq" pitchFamily="18" charset="0"/>
                <a:cs typeface="B Mitra" pitchFamily="2" charset="-78"/>
              </a:rPr>
              <a:t> </a:t>
            </a:r>
            <a:r>
              <a:rPr lang="fa-IR" sz="5400" b="1" dirty="0" smtClean="0">
                <a:latin typeface="IranNastaliq" pitchFamily="18" charset="0"/>
                <a:cs typeface="B Mitra" pitchFamily="2" charset="-78"/>
              </a:rPr>
              <a:t>                     «سنت پنجم»</a:t>
            </a:r>
            <a:endParaRPr lang="fa-IR" sz="5400" b="1" dirty="0">
              <a:latin typeface="IranNastaliq" pitchFamily="18" charset="0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512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IranNastaliq" pitchFamily="18" charset="0"/>
                <a:cs typeface="IranNastaliq" pitchFamily="18" charset="0"/>
              </a:rPr>
              <a:t>نقش منشی برای رساندن این پیام چیست؟</a:t>
            </a:r>
            <a:endParaRPr lang="fa-IR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a-IR" sz="3200" dirty="0" smtClean="0">
                <a:cs typeface="B Koodak" pitchFamily="2" charset="-78"/>
              </a:rPr>
              <a:t>به طور کلی،اعضاء گروه محیطی را برای بهبودی در جلسات خود فراهم مینمایند ،این محیط با خوش آمد گویی و خوش برخوردی با اعضاء شرکت کننده در جلسات ایجاد می شود.جلساتی که سر وقت معینی شروع می شوند ،بازگو کننده پیام بهبودی هستند.جلسات موثر و مفیدNA،هدف لصلی را مد نظر قرار می دهد و اعضاء را تشویق به مشارکتی می کنند که نشانگر بهبودی باشد.</a:t>
            </a:r>
          </a:p>
          <a:p>
            <a:r>
              <a:rPr lang="fa-IR" sz="3200" dirty="0">
                <a:cs typeface="B Koodak" pitchFamily="2" charset="-78"/>
              </a:rPr>
              <a:t> </a:t>
            </a:r>
            <a:r>
              <a:rPr lang="fa-IR" sz="3200" dirty="0" smtClean="0">
                <a:cs typeface="B Koodak" pitchFamily="2" charset="-78"/>
              </a:rPr>
              <a:t>                                                   «سنت پنجم»</a:t>
            </a:r>
            <a:endParaRPr lang="fa-IR" sz="32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58266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IranNastaliq" pitchFamily="18" charset="0"/>
                <a:cs typeface="IranNastaliq" pitchFamily="18" charset="0"/>
              </a:rPr>
              <a:t>منشی میبایست دارای چه ویژگی هایی باشد؟</a:t>
            </a:r>
            <a:endParaRPr lang="fa-IR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6192688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889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IranNastaliq" pitchFamily="18" charset="0"/>
                <a:cs typeface="IranNastaliq" pitchFamily="18" charset="0"/>
              </a:rPr>
              <a:t>چه وظایفی برای یک منشی میتوان در نظر گرفت؟</a:t>
            </a:r>
            <a:endParaRPr lang="fa-IR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5832648" cy="41999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7450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چگونگی انجام کار توسط منشی؟</a:t>
            </a:r>
            <a:br>
              <a:rPr lang="fa-IR" sz="3600" b="1" dirty="0" smtClean="0">
                <a:latin typeface="IranNastaliq" pitchFamily="18" charset="0"/>
                <a:cs typeface="B Nazanin" pitchFamily="2" charset="-78"/>
              </a:rPr>
            </a:br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(قبل،هنگام و بعد از خدمت)</a:t>
            </a:r>
            <a:endParaRPr lang="fa-IR" sz="3600" b="1" dirty="0">
              <a:latin typeface="IranNastaliq" pitchFamily="18" charset="0"/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5688632" cy="3528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683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354162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از چه منابعی میتوان جهت انتخاب موضوع برای جلسات استفاده کرد؟</a:t>
            </a:r>
            <a:endParaRPr lang="fa-IR" b="1" dirty="0"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6048671" cy="3240360"/>
          </a:xfrm>
        </p:spPr>
      </p:pic>
    </p:spTree>
    <p:extLst>
      <p:ext uri="{BB962C8B-B14F-4D97-AF65-F5344CB8AC3E}">
        <p14:creationId xmlns:p14="http://schemas.microsoft.com/office/powerpoint/2010/main" val="251749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pPr algn="ctr"/>
            <a:r>
              <a:rPr lang="fa-IR" sz="4400" b="1" dirty="0" smtClean="0">
                <a:latin typeface="IranNastaliq" pitchFamily="18" charset="0"/>
                <a:cs typeface="IranNastaliq" pitchFamily="18" charset="0"/>
              </a:rPr>
              <a:t>کارگاه دوم</a:t>
            </a:r>
            <a:br>
              <a:rPr lang="fa-IR" sz="4400" b="1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400" b="1" dirty="0" smtClean="0">
                <a:latin typeface="IranNastaliq" pitchFamily="18" charset="0"/>
                <a:cs typeface="IranNastaliq" pitchFamily="18" charset="0"/>
              </a:rPr>
              <a:t>                                                                                                                                                  نشرایات</a:t>
            </a:r>
            <a:endParaRPr lang="fa-IR" sz="4400" b="1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2071687"/>
            <a:ext cx="5448300" cy="3857625"/>
          </a:xfrm>
        </p:spPr>
      </p:pic>
    </p:spTree>
    <p:extLst>
      <p:ext uri="{BB962C8B-B14F-4D97-AF65-F5344CB8AC3E}">
        <p14:creationId xmlns:p14="http://schemas.microsoft.com/office/powerpoint/2010/main" val="54132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</TotalTime>
  <Words>314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B Kamran Outline</vt:lpstr>
      <vt:lpstr>B Koodak</vt:lpstr>
      <vt:lpstr>B Mitra</vt:lpstr>
      <vt:lpstr>B Nazanin</vt:lpstr>
      <vt:lpstr>Calibri</vt:lpstr>
      <vt:lpstr>Cambria</vt:lpstr>
      <vt:lpstr>IranNastaliq</vt:lpstr>
      <vt:lpstr>Times New Roman</vt:lpstr>
      <vt:lpstr>Adjacency</vt:lpstr>
      <vt:lpstr>Office Theme</vt:lpstr>
      <vt:lpstr>کارگاه آموزشی منشی و نشریات</vt:lpstr>
      <vt:lpstr>کارگاه اول: منشی جلسات بهبودی: </vt:lpstr>
      <vt:lpstr>انجمن از ما میخواهد حامل چه پیامی باشیم؟</vt:lpstr>
      <vt:lpstr>نقش منشی برای رساندن این پیام چیست؟</vt:lpstr>
      <vt:lpstr>منشی میبایست دارای چه ویژگی هایی باشد؟</vt:lpstr>
      <vt:lpstr>چه وظایفی برای یک منشی میتوان در نظر گرفت؟</vt:lpstr>
      <vt:lpstr>چگونگی انجام کار توسط منشی؟ (قبل،هنگام و بعد از خدمت)</vt:lpstr>
      <vt:lpstr>از چه منابعی میتوان جهت انتخاب موضوع برای جلسات استفاده کرد؟</vt:lpstr>
      <vt:lpstr>کارگاه دوم                                                                                                                                                   نشرایات</vt:lpstr>
      <vt:lpstr>چه نوع نشریاتی میتوان استفاده کرد؟</vt:lpstr>
      <vt:lpstr>نشریات چگونه به بهبودی شخصی اعضاء و هدف اصلی گروه کمک می کند؟ </vt:lpstr>
      <vt:lpstr>مسئول نشریات باید دارای چه ویژگی هایی باشد؟</vt:lpstr>
      <vt:lpstr>چه وظایفی برای مسئول نشریات می توان در نظر گرفت؟</vt:lpstr>
      <vt:lpstr>چگونگی انجام کارها توسط مسئول نشریات؟ «قبل از خدمت،هنگام خدمت، بعد از خدمت»</vt:lpstr>
      <vt:lpstr>با آرزوی دیدار مجدد شما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کارگاه آموزشی منشی و نشریات کمیته شهری اسلامشهر و حومه</dc:title>
  <dc:creator>saeid</dc:creator>
  <cp:lastModifiedBy>akam</cp:lastModifiedBy>
  <cp:revision>24</cp:revision>
  <dcterms:created xsi:type="dcterms:W3CDTF">2011-07-01T21:49:29Z</dcterms:created>
  <dcterms:modified xsi:type="dcterms:W3CDTF">2020-12-23T11:12:24Z</dcterms:modified>
</cp:coreProperties>
</file>