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6" r:id="rId3"/>
    <p:sldId id="257" r:id="rId4"/>
    <p:sldId id="260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8E4-4D09-948E-B76E43D063C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88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4-4D09-948E-B76E43D06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FC000"/>
    </a:solidFill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0.4257</cdr:x>
      <cdr:y>0.51641</cdr:y>
    </cdr:from>
    <cdr:to>
      <cdr:x>0.61431</cdr:x>
      <cdr:y>0.80358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3881" y="16443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4000" b="1" dirty="0" smtClean="0">
              <a:solidFill>
                <a:schemeClr val="bg1"/>
              </a:solidFill>
            </a:rPr>
            <a:t>88%</a:t>
          </a:r>
          <a:endParaRPr lang="fa-IR" sz="4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0.25864</cdr:x>
      <cdr:y>0.16527</cdr:y>
    </cdr:from>
    <cdr:to>
      <cdr:x>0.44725</cdr:x>
      <cdr:y>0.45245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3947" y="52624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r>
            <a:rPr lang="en-US" sz="3600" b="1" dirty="0" smtClean="0">
              <a:solidFill>
                <a:schemeClr val="bg1"/>
              </a:solidFill>
            </a:rPr>
            <a:t>12%</a:t>
          </a:r>
          <a:endParaRPr lang="fa-IR" sz="36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5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3905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12/15/2020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16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12/15/2020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12/15/2020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12/15/2020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12/15/2020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 rtl="0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12/15/2020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 rtl="0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12/15/2020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12/15/2020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0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12/15/2020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CCB907-0775-4CD3-91B2-3F72A0D126FA}" type="datetimeFigureOut">
              <a:rPr lang="fa-IR" smtClean="0"/>
              <a:t>1442/05/01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4CC529-4F4C-4826-B6BC-16BDBEE607EF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 rtl="0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6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 rtl="0"/>
            <a:fld id="{2DD204D1-F9BD-4643-8480-6EA41EB484F1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 rtl="0"/>
              <a:t>12/15/2020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6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 rtl="0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6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 rtl="0"/>
            <a:fld id="{EB37DED6-D4C7-42EE-AB49-D2E39E64FDE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 rtl="0"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9600" dirty="0" smtClean="0">
                <a:solidFill>
                  <a:srgbClr val="C00000"/>
                </a:solidFill>
                <a:cs typeface="2  Jadid" pitchFamily="2" charset="-78"/>
              </a:rPr>
              <a:t>اهمیت نشریات</a:t>
            </a:r>
            <a:endParaRPr lang="fa-IR" sz="9600" dirty="0">
              <a:solidFill>
                <a:srgbClr val="C00000"/>
              </a:solidFill>
              <a:cs typeface="2  Jadid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3759610" cy="3278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9" name="Picture 3" descr="E:\شخصی\عکس\تصویر کارگاه\images(30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37626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22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dirty="0" smtClean="0">
                <a:cs typeface="2  Jadid" pitchFamily="2" charset="-78"/>
              </a:rPr>
              <a:t>آیا می دانید...................</a:t>
            </a:r>
            <a:endParaRPr lang="fa-IR" sz="7200" dirty="0">
              <a:cs typeface="2 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4525963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fa-IR" sz="5400" dirty="0" smtClean="0">
                <a:solidFill>
                  <a:schemeClr val="tx1"/>
                </a:solidFill>
                <a:cs typeface="2  Jadid" pitchFamily="2" charset="-78"/>
              </a:rPr>
              <a:t>خرید نشریات کمک به تامین هزینه های خدماتی </a:t>
            </a:r>
            <a:r>
              <a:rPr lang="en-US" sz="5400" dirty="0" smtClean="0">
                <a:solidFill>
                  <a:schemeClr val="tx1"/>
                </a:solidFill>
              </a:rPr>
              <a:t>NA</a:t>
            </a:r>
            <a:r>
              <a:rPr lang="fa-IR" sz="5400" dirty="0" smtClean="0">
                <a:solidFill>
                  <a:schemeClr val="tx1"/>
                </a:solidFill>
                <a:cs typeface="2  Jadid" pitchFamily="2" charset="-78"/>
              </a:rPr>
              <a:t>است</a:t>
            </a:r>
            <a:endParaRPr lang="fa-IR" sz="5400" dirty="0">
              <a:solidFill>
                <a:schemeClr val="tx1"/>
              </a:solidFill>
              <a:cs typeface="2  Jadid" pitchFamily="2" charset="-78"/>
            </a:endParaRPr>
          </a:p>
        </p:txBody>
      </p:sp>
      <p:pic>
        <p:nvPicPr>
          <p:cNvPr id="6" name="Picture 5" descr="logo.gif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6316" y="3717032"/>
            <a:ext cx="1800200" cy="2962844"/>
          </a:xfrm>
          <a:prstGeom prst="rect">
            <a:avLst/>
          </a:prstGeom>
        </p:spPr>
      </p:pic>
      <p:pic>
        <p:nvPicPr>
          <p:cNvPr id="4098" name="Picture 2" descr="E:\شخصی\عکس\ax\چیپ و سکه،نشریات و محصولات\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79"/>
            <a:ext cx="6652748" cy="25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>
            <a:off x="0" y="0"/>
            <a:ext cx="9144000" cy="790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>
            <a:off x="7010400" y="-171400"/>
            <a:ext cx="2133600" cy="161824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868144" y="1196752"/>
            <a:ext cx="2952328" cy="51505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fa-IR" sz="2000" dirty="0" smtClean="0">
                <a:solidFill>
                  <a:srgbClr val="002C8E"/>
                </a:solidFill>
                <a:cs typeface="B Traffic" pitchFamily="2" charset="-78"/>
              </a:rPr>
              <a:t>مطلوب این است که هزینه‌های خدماتی </a:t>
            </a:r>
            <a:r>
              <a:rPr lang="en-US" sz="2000" dirty="0" smtClean="0">
                <a:solidFill>
                  <a:srgbClr val="002C8E"/>
                </a:solidFill>
                <a:cs typeface="B Traffic" pitchFamily="2" charset="-78"/>
              </a:rPr>
              <a:t>NA، </a:t>
            </a:r>
            <a:r>
              <a:rPr lang="fa-IR" sz="2000" dirty="0" smtClean="0">
                <a:solidFill>
                  <a:srgbClr val="002C8E"/>
                </a:solidFill>
                <a:cs typeface="B Traffic" pitchFamily="2" charset="-78"/>
              </a:rPr>
              <a:t>با پولی که اعضا به صورت داوطلبانه در سبد سنت هفتم می‌اندازد تأمین شود؛ </a:t>
            </a:r>
            <a:endParaRPr lang="en-US" sz="2000" dirty="0" smtClean="0">
              <a:solidFill>
                <a:srgbClr val="002C8E"/>
              </a:solidFill>
              <a:cs typeface="B Traffic" pitchFamily="2" charset="-78"/>
            </a:endParaRPr>
          </a:p>
          <a:p>
            <a:pPr algn="just">
              <a:lnSpc>
                <a:spcPct val="200000"/>
              </a:lnSpc>
            </a:pPr>
            <a:r>
              <a:rPr lang="fa-IR" i="1" dirty="0" smtClean="0">
                <a:solidFill>
                  <a:srgbClr val="FF0000"/>
                </a:solidFill>
                <a:cs typeface="B Traffic" pitchFamily="2" charset="-78"/>
              </a:rPr>
              <a:t>اما در عمل</a:t>
            </a:r>
            <a:r>
              <a:rPr lang="en-US" i="1" dirty="0" smtClean="0">
                <a:solidFill>
                  <a:srgbClr val="FF0000"/>
                </a:solidFill>
                <a:cs typeface="B Traffic" pitchFamily="2" charset="-78"/>
              </a:rPr>
              <a:t> </a:t>
            </a:r>
            <a:r>
              <a:rPr lang="fa-IR" i="1" dirty="0" smtClean="0">
                <a:solidFill>
                  <a:srgbClr val="FF0000"/>
                </a:solidFill>
                <a:cs typeface="B Traffic" pitchFamily="2" charset="-78"/>
              </a:rPr>
              <a:t>.... </a:t>
            </a:r>
            <a:endParaRPr lang="fa-IR" i="1" dirty="0">
              <a:solidFill>
                <a:srgbClr val="FF0000"/>
              </a:solidFill>
              <a:cs typeface="B Traffic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7517" y="4104729"/>
            <a:ext cx="5098579" cy="1296144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fa-IR" sz="2000" dirty="0">
                <a:solidFill>
                  <a:srgbClr val="000000"/>
                </a:solidFill>
                <a:cs typeface="B Traffic" pitchFamily="2" charset="-78"/>
              </a:rPr>
              <a:t>تنها حدود </a:t>
            </a:r>
            <a:r>
              <a:rPr lang="fa-IR" sz="2000" dirty="0" smtClean="0">
                <a:solidFill>
                  <a:srgbClr val="000000"/>
                </a:solidFill>
                <a:cs typeface="B Traffic" pitchFamily="2" charset="-78"/>
              </a:rPr>
              <a:t>12درصد </a:t>
            </a:r>
            <a:r>
              <a:rPr lang="fa-IR" sz="2000" dirty="0">
                <a:solidFill>
                  <a:srgbClr val="000000"/>
                </a:solidFill>
                <a:cs typeface="B Traffic" pitchFamily="2" charset="-78"/>
              </a:rPr>
              <a:t>از هزینه‌های خدماتی با پول سبد سنت هفتم تأمین می‌شود و </a:t>
            </a:r>
            <a:r>
              <a:rPr lang="fa-IR" sz="2000" dirty="0" smtClean="0">
                <a:solidFill>
                  <a:srgbClr val="000000"/>
                </a:solidFill>
                <a:cs typeface="B Traffic" pitchFamily="2" charset="-78"/>
              </a:rPr>
              <a:t>88درصد </a:t>
            </a:r>
            <a:r>
              <a:rPr lang="fa-IR" sz="2000" dirty="0">
                <a:solidFill>
                  <a:srgbClr val="000000"/>
                </a:solidFill>
                <a:cs typeface="B Traffic" pitchFamily="2" charset="-78"/>
              </a:rPr>
              <a:t>از درآمدهای خدمات جهانی، از فروش نشریات به دست می‌آید.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55128" y="116632"/>
            <a:ext cx="4560887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Financial Update 2016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71262620"/>
              </p:ext>
            </p:extLst>
          </p:nvPr>
        </p:nvGraphicFramePr>
        <p:xfrm>
          <a:off x="365725" y="920601"/>
          <a:ext cx="4848200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>
          <a:xfrm rot="20501035" flipH="1">
            <a:off x="6821109" y="5259037"/>
            <a:ext cx="1821479" cy="15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1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5" grpId="0"/>
      <p:bldP spid="16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2  Jadid" pitchFamily="2" charset="-78"/>
              </a:rPr>
              <a:t>چگونه اعضا را </a:t>
            </a:r>
            <a:r>
              <a:rPr lang="fa-IR" sz="4000" b="1" smtClean="0">
                <a:solidFill>
                  <a:srgbClr val="C00000"/>
                </a:solidFill>
                <a:cs typeface="2  Jadid" pitchFamily="2" charset="-78"/>
              </a:rPr>
              <a:t>با اهمیت </a:t>
            </a:r>
            <a:r>
              <a:rPr lang="fa-IR" sz="4000" b="1" dirty="0" smtClean="0">
                <a:solidFill>
                  <a:srgbClr val="C00000"/>
                </a:solidFill>
                <a:cs typeface="2  Jadid" pitchFamily="2" charset="-78"/>
              </a:rPr>
              <a:t>نشریات آشنا کنیم؟</a:t>
            </a:r>
            <a:endParaRPr lang="fa-IR" sz="4000" b="1" dirty="0">
              <a:solidFill>
                <a:srgbClr val="C00000"/>
              </a:solidFill>
              <a:cs typeface="2 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0696" y="1556792"/>
            <a:ext cx="9676184" cy="4525963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ar-SA" sz="2400" b="1" dirty="0" smtClean="0">
                <a:solidFill>
                  <a:schemeClr val="tx1"/>
                </a:solidFill>
                <a:latin typeface="Calibri"/>
                <a:cs typeface="2  Jadid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Calibri"/>
                <a:cs typeface="2  Jadid" pitchFamily="2" charset="-78"/>
              </a:rPr>
              <a:t>نشریات در معرض دید همه اعضاء باشد.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ar-SA" sz="2400" b="1" dirty="0" smtClean="0">
                <a:solidFill>
                  <a:schemeClr val="tx1"/>
                </a:solidFill>
                <a:latin typeface="Calibri"/>
                <a:cs typeface="2  Jadid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Calibri"/>
                <a:cs typeface="2  Jadid" pitchFamily="2" charset="-78"/>
              </a:rPr>
              <a:t>هدیه دادن نشریات به تازه واردین.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ar-SA" sz="2400" b="1" dirty="0" smtClean="0">
                <a:solidFill>
                  <a:schemeClr val="tx1"/>
                </a:solidFill>
                <a:latin typeface="Calibri"/>
                <a:cs typeface="2  Jadid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Calibri"/>
                <a:cs typeface="2  Jadid" pitchFamily="2" charset="-78"/>
              </a:rPr>
              <a:t>ارائه پیام های برت</a:t>
            </a:r>
            <a:r>
              <a:rPr lang="fa-IR" sz="2400" b="1" dirty="0">
                <a:solidFill>
                  <a:schemeClr val="tx1"/>
                </a:solidFill>
                <a:latin typeface="Calibri"/>
                <a:cs typeface="2  Jadid" pitchFamily="2" charset="-78"/>
              </a:rPr>
              <a:t>ر</a:t>
            </a:r>
            <a:r>
              <a:rPr lang="ar-SA" sz="2400" b="1" dirty="0">
                <a:solidFill>
                  <a:schemeClr val="tx1"/>
                </a:solidFill>
                <a:latin typeface="Calibri"/>
                <a:cs typeface="2  Jadid" pitchFamily="2" charset="-78"/>
              </a:rPr>
              <a:t> نشریات توسط مسئول نشریات.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ar-SA" sz="2400" b="1" dirty="0" smtClean="0">
                <a:solidFill>
                  <a:schemeClr val="tx1"/>
                </a:solidFill>
                <a:latin typeface="Calibri"/>
                <a:cs typeface="2  Jadid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Calibri"/>
                <a:cs typeface="2  Jadid" pitchFamily="2" charset="-78"/>
              </a:rPr>
              <a:t>بیان تاثیر نشریات در مسیر بهبودی توسط اعضاء.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ar-SA" sz="2400" b="1" dirty="0" smtClean="0">
                <a:solidFill>
                  <a:schemeClr val="tx1"/>
                </a:solidFill>
                <a:latin typeface="Calibri"/>
                <a:cs typeface="2  Jadid" pitchFamily="2" charset="-78"/>
              </a:rPr>
              <a:t>از </a:t>
            </a:r>
            <a:r>
              <a:rPr lang="ar-SA" sz="2400" b="1" dirty="0">
                <a:solidFill>
                  <a:schemeClr val="tx1"/>
                </a:solidFill>
                <a:latin typeface="Calibri"/>
                <a:cs typeface="2  Jadid" pitchFamily="2" charset="-78"/>
              </a:rPr>
              <a:t>طریق مطالعه کردن </a:t>
            </a:r>
            <a:r>
              <a:rPr lang="fa-IR" sz="2400" b="1" dirty="0" smtClean="0">
                <a:solidFill>
                  <a:schemeClr val="tx1"/>
                </a:solidFill>
                <a:latin typeface="Calibri"/>
                <a:cs typeface="2  Jadid" pitchFamily="2" charset="-78"/>
              </a:rPr>
              <a:t>ومشارکت فواید آن</a:t>
            </a:r>
            <a:endParaRPr lang="ar-SA" sz="2400" b="1" dirty="0" smtClean="0">
              <a:solidFill>
                <a:schemeClr val="tx1"/>
              </a:solidFill>
              <a:latin typeface="Calibri"/>
              <a:cs typeface="2  Jadid" pitchFamily="2" charset="-78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fa-IR" sz="2400" b="1" dirty="0">
                <a:solidFill>
                  <a:prstClr val="black"/>
                </a:solidFill>
                <a:latin typeface="Calibri"/>
                <a:cs typeface="2  Jadid" pitchFamily="2" charset="-78"/>
              </a:rPr>
              <a:t>تاکید راهنما </a:t>
            </a:r>
            <a:r>
              <a:rPr lang="fa-IR" sz="2400" b="1" dirty="0" smtClean="0">
                <a:solidFill>
                  <a:prstClr val="black"/>
                </a:solidFill>
                <a:latin typeface="Calibri"/>
                <a:cs typeface="2  Jadid" pitchFamily="2" charset="-78"/>
              </a:rPr>
              <a:t>به </a:t>
            </a:r>
            <a:r>
              <a:rPr lang="fa-IR" sz="2400" b="1" dirty="0" smtClean="0">
                <a:solidFill>
                  <a:schemeClr val="tx1"/>
                </a:solidFill>
                <a:latin typeface="Calibri"/>
                <a:cs typeface="2  Jadid" pitchFamily="2" charset="-78"/>
              </a:rPr>
              <a:t>رهجو درباره نقش نشریات </a:t>
            </a:r>
            <a:r>
              <a:rPr lang="ar-SA" sz="2400" b="1" dirty="0" smtClean="0">
                <a:solidFill>
                  <a:schemeClr val="tx1"/>
                </a:solidFill>
                <a:latin typeface="Calibri"/>
                <a:cs typeface="2  Jadid" pitchFamily="2" charset="-78"/>
              </a:rPr>
              <a:t>.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SzTx/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  <a:latin typeface="Calibri"/>
              <a:cs typeface="2  Jadid" pitchFamily="2" charset="-78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fa-IR" sz="3600" dirty="0">
              <a:solidFill>
                <a:schemeClr val="tx1"/>
              </a:solidFill>
              <a:cs typeface="2  Jadi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2629676" cy="3528392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11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043608" y="188640"/>
            <a:ext cx="7632848" cy="3121504"/>
          </a:xfrm>
          <a:prstGeom prst="horizontalScroll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solidFill>
                  <a:srgbClr val="002060"/>
                </a:solidFill>
                <a:cs typeface="2  Jadid" pitchFamily="2" charset="-78"/>
              </a:rPr>
              <a:t>دلیل استقبال ضعیف اعضا از نشریات ومطالعه آن چیست؟</a:t>
            </a:r>
            <a:endParaRPr lang="fa-IR" sz="4400" dirty="0">
              <a:solidFill>
                <a:srgbClr val="002060"/>
              </a:solidFill>
              <a:cs typeface="2  Jadid" pitchFamily="2" charset="-78"/>
            </a:endParaRPr>
          </a:p>
        </p:txBody>
      </p:sp>
      <p:pic>
        <p:nvPicPr>
          <p:cNvPr id="2050" name="Picture 2" descr="E:\شخصی\گردهمایی اعضای ساختار 95\برای جزوه\نشریات\نشریات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411729" cy="2563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E:\شخصی\عکس\تصویر کارگاه\images(24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10144"/>
            <a:ext cx="2592288" cy="3460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fa-IR" sz="5400" dirty="0" smtClean="0">
                <a:cs typeface="2  Jadid" pitchFamily="2" charset="-78"/>
              </a:rPr>
              <a:t>چگونگی مطالعه نشریات</a:t>
            </a:r>
            <a:endParaRPr lang="fa-IR" sz="5400" dirty="0">
              <a:cs typeface="2 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n"/>
              <a:defRPr/>
            </a:pPr>
            <a:r>
              <a:rPr lang="fa-IR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دعا ودرخواست کمک ازخدای مهربان    </a:t>
            </a:r>
            <a:endParaRPr lang="en-US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cs typeface="B Traffic" pitchFamily="2" charset="-78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None/>
              <a:defRPr/>
            </a:pPr>
            <a:r>
              <a:rPr lang="en-US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 </a:t>
            </a:r>
            <a:r>
              <a:rPr lang="fa-IR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 </a:t>
            </a:r>
            <a:r>
              <a:rPr lang="en-US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  </a:t>
            </a:r>
            <a:r>
              <a:rPr lang="fa-IR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(برای یادگیری نیاز به آرامش ذهنی داریم )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n"/>
              <a:defRPr/>
            </a:pPr>
            <a:r>
              <a:rPr lang="fa-IR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مشخص کردن هدف و موضوع                                           </a:t>
            </a:r>
            <a:r>
              <a:rPr 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 </a:t>
            </a:r>
            <a:endParaRPr lang="en-US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cs typeface="B Traffic" pitchFamily="2" charset="-78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None/>
              <a:defRPr/>
            </a:pP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    </a:t>
            </a:r>
            <a:r>
              <a:rPr lang="fa-IR" sz="2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(</a:t>
            </a:r>
            <a:r>
              <a:rPr lang="fa-IR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 </a:t>
            </a:r>
            <a:r>
              <a:rPr lang="fa-IR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تمرکز بر روی یک موضوع )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n"/>
              <a:defRPr/>
            </a:pPr>
            <a:r>
              <a:rPr lang="fa-IR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طرح سؤالات متفاوت                            </a:t>
            </a:r>
            <a:endParaRPr lang="en-US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cs typeface="B Traffic" pitchFamily="2" charset="-78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None/>
              <a:defRPr/>
            </a:pPr>
            <a:r>
              <a:rPr lang="fa-IR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   </a:t>
            </a:r>
            <a:r>
              <a:rPr lang="fa-IR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( طرح سؤال ذهن ما را متمرکز می نماید )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n"/>
              <a:defRPr/>
            </a:pPr>
            <a:r>
              <a:rPr lang="fa-IR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پیگیری مطالب مورد نظر                                 </a:t>
            </a:r>
            <a:endParaRPr lang="en-US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cs typeface="B Traffic" pitchFamily="2" charset="-78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None/>
              <a:defRPr/>
            </a:pPr>
            <a:r>
              <a:rPr lang="en-US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    </a:t>
            </a:r>
            <a:r>
              <a:rPr lang="fa-IR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( پرهیز از چند شاخه ای شدن افکار )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n"/>
              <a:defRPr/>
            </a:pPr>
            <a:r>
              <a:rPr lang="fa-IR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یادداشت برداری و نت برداری                                                </a:t>
            </a:r>
            <a:r>
              <a:rPr lang="fa-IR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B Traffic" pitchFamily="2" charset="-78"/>
              </a:rPr>
              <a:t>( ایجاد کردن خلاء ذهنی )</a:t>
            </a:r>
            <a:endParaRPr lang="en-US" sz="28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cs typeface="B Traffic" pitchFamily="2" charset="-78"/>
            </a:endParaRPr>
          </a:p>
          <a:p>
            <a:endParaRPr lang="fa-IR" dirty="0"/>
          </a:p>
        </p:txBody>
      </p:sp>
      <p:pic>
        <p:nvPicPr>
          <p:cNvPr id="3074" name="Picture 2" descr="E:\شخصی\عکس\تصویر کارگاه\images(2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446905" cy="349327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3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73E87"/>
      </a:hlink>
      <a:folHlink>
        <a:srgbClr val="5EAE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کارگاه نشریات پاییز 139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Words>219</Words>
  <Application>Microsoft Office PowerPoint</Application>
  <PresentationFormat>On-screen Show (4:3)</PresentationFormat>
  <Paragraphs>27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2  Jadid</vt:lpstr>
      <vt:lpstr>Arial</vt:lpstr>
      <vt:lpstr>B Traffic</vt:lpstr>
      <vt:lpstr>Calibri</vt:lpstr>
      <vt:lpstr>Century Gothic</vt:lpstr>
      <vt:lpstr>Franklin Gothic Book</vt:lpstr>
      <vt:lpstr>Franklin Gothic Medium</vt:lpstr>
      <vt:lpstr>Garamond</vt:lpstr>
      <vt:lpstr>Tahoma</vt:lpstr>
      <vt:lpstr>Wingdings</vt:lpstr>
      <vt:lpstr>Wingdings 2</vt:lpstr>
      <vt:lpstr>Trek</vt:lpstr>
      <vt:lpstr>کارگاه نشریات پاییز 1391</vt:lpstr>
      <vt:lpstr>اهمیت نشریات</vt:lpstr>
      <vt:lpstr>آیا می دانید...................</vt:lpstr>
      <vt:lpstr>Financial Update 2016</vt:lpstr>
      <vt:lpstr>چگونه اعضا را با اهمیت نشریات آشنا کنیم؟</vt:lpstr>
      <vt:lpstr>PowerPoint Presentation</vt:lpstr>
      <vt:lpstr>چگونگی مطالعه نشریات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اهمیت نشریات</dc:title>
  <dc:creator>09133333836</dc:creator>
  <cp:lastModifiedBy>akam</cp:lastModifiedBy>
  <cp:revision>13</cp:revision>
  <dcterms:created xsi:type="dcterms:W3CDTF">2016-10-09T15:24:34Z</dcterms:created>
  <dcterms:modified xsi:type="dcterms:W3CDTF">2020-12-15T07:15:46Z</dcterms:modified>
</cp:coreProperties>
</file>